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702f13edd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e702f13edd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4eacf73d1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254eacf73d1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43e09a247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e43e09a24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43e09a247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1e43e09a247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43e09a247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1e43e09a247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43e09a247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1e43e09a24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43e09a247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1e43e09a24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702f13edd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e702f13edd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702f13edd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Clr>
                <a:schemeClr val="dk1"/>
              </a:buClr>
              <a:buSzPts val="1100"/>
              <a:buFont typeface="Arial"/>
              <a:buNone/>
            </a:pPr>
            <a:r>
              <a:t/>
            </a:r>
            <a:endParaRPr/>
          </a:p>
        </p:txBody>
      </p:sp>
      <p:sp>
        <p:nvSpPr>
          <p:cNvPr id="215" name="Google Shape;215;ge702f13edd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43e09a247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Clr>
                <a:schemeClr val="dk1"/>
              </a:buClr>
              <a:buSzPts val="1100"/>
              <a:buFont typeface="Arial"/>
              <a:buNone/>
            </a:pPr>
            <a:r>
              <a:t/>
            </a:r>
            <a:endParaRPr/>
          </a:p>
        </p:txBody>
      </p:sp>
      <p:sp>
        <p:nvSpPr>
          <p:cNvPr id="222" name="Google Shape;222;g1e43e09a247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98e2c3258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e98e2c3258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531c05cc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Clr>
                <a:schemeClr val="dk1"/>
              </a:buClr>
              <a:buSzPts val="1100"/>
              <a:buFont typeface="Arial"/>
              <a:buNone/>
            </a:pPr>
            <a:r>
              <a:t/>
            </a:r>
            <a:endParaRPr/>
          </a:p>
        </p:txBody>
      </p:sp>
      <p:sp>
        <p:nvSpPr>
          <p:cNvPr id="231" name="Google Shape;231;g25531c05cc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702f13edd_0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None/>
            </a:pPr>
            <a:r>
              <a:t/>
            </a:r>
            <a:endParaRPr/>
          </a:p>
        </p:txBody>
      </p:sp>
      <p:sp>
        <p:nvSpPr>
          <p:cNvPr id="241" name="Google Shape;241;ge702f13edd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702f13edd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None/>
            </a:pPr>
            <a:r>
              <a:t/>
            </a:r>
            <a:endParaRPr/>
          </a:p>
        </p:txBody>
      </p:sp>
      <p:sp>
        <p:nvSpPr>
          <p:cNvPr id="247" name="Google Shape;247;ge702f13edd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702f13edd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None/>
            </a:pPr>
            <a:r>
              <a:t/>
            </a:r>
            <a:endParaRPr/>
          </a:p>
        </p:txBody>
      </p:sp>
      <p:sp>
        <p:nvSpPr>
          <p:cNvPr id="255" name="Google Shape;255;ge702f13edd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702f13edd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None/>
            </a:pPr>
            <a:r>
              <a:t/>
            </a:r>
            <a:endParaRPr/>
          </a:p>
        </p:txBody>
      </p:sp>
      <p:sp>
        <p:nvSpPr>
          <p:cNvPr id="263" name="Google Shape;263;ge702f13edd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702f13edd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None/>
            </a:pPr>
            <a:r>
              <a:t/>
            </a:r>
            <a:endParaRPr/>
          </a:p>
        </p:txBody>
      </p:sp>
      <p:sp>
        <p:nvSpPr>
          <p:cNvPr id="271" name="Google Shape;271;ge702f13edd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702f13edd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None/>
            </a:pPr>
            <a:r>
              <a:t/>
            </a:r>
            <a:endParaRPr/>
          </a:p>
        </p:txBody>
      </p:sp>
      <p:sp>
        <p:nvSpPr>
          <p:cNvPr id="279" name="Google Shape;279;ge702f13edd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702f13edd_0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None/>
            </a:pPr>
            <a:r>
              <a:t/>
            </a:r>
            <a:endParaRPr/>
          </a:p>
        </p:txBody>
      </p:sp>
      <p:sp>
        <p:nvSpPr>
          <p:cNvPr id="287" name="Google Shape;287;ge702f13edd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702f13edd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100"/>
              </a:spcBef>
              <a:spcAft>
                <a:spcPts val="1100"/>
              </a:spcAft>
              <a:buNone/>
            </a:pPr>
            <a:r>
              <a:t/>
            </a:r>
            <a:endParaRPr/>
          </a:p>
        </p:txBody>
      </p:sp>
      <p:sp>
        <p:nvSpPr>
          <p:cNvPr id="295" name="Google Shape;295;ge702f13edd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702f13edd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e702f13edd_0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l">
              <a:spcBef>
                <a:spcPts val="0"/>
              </a:spcBef>
              <a:spcAft>
                <a:spcPts val="0"/>
              </a:spcAft>
              <a:buNone/>
            </a:pPr>
            <a:r>
              <a:t/>
            </a:r>
            <a:endParaRPr/>
          </a:p>
        </p:txBody>
      </p:sp>
      <p:sp>
        <p:nvSpPr>
          <p:cNvPr id="304" name="Google Shape;304;ge702f13edd_0_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98e2c3258_1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e98e2c3258_1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74077baf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174077baf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74077bafb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1174077bafb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702f13edd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e702f13edd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702f13edd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e702f13edd_0_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l">
              <a:spcBef>
                <a:spcPts val="0"/>
              </a:spcBef>
              <a:spcAft>
                <a:spcPts val="0"/>
              </a:spcAft>
              <a:buNone/>
            </a:pPr>
            <a:r>
              <a:t/>
            </a:r>
            <a:endParaRPr/>
          </a:p>
        </p:txBody>
      </p:sp>
      <p:sp>
        <p:nvSpPr>
          <p:cNvPr id="337" name="Google Shape;337;ge702f13edd_0_2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4eacf73d1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254eacf73d1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702f13edd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e702f13edd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702f13edd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e702f13ed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702f13edd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e702f13edd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702f13edd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e702f13ed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702f13edd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e702f13edd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888"/>
                </a:solidFill>
                <a:latin typeface="Arial"/>
                <a:ea typeface="Arial"/>
                <a:cs typeface="Arial"/>
                <a:sym typeface="Arial"/>
              </a:defRPr>
            </a:lvl1pPr>
            <a:lvl2pPr indent="0" lvl="1" marL="0" marR="0" rtl="0" algn="l">
              <a:spcBef>
                <a:spcPts val="0"/>
              </a:spcBef>
              <a:buNone/>
              <a:defRPr b="0" i="0" sz="1200" u="none" cap="none" strike="noStrike">
                <a:solidFill>
                  <a:srgbClr val="888888"/>
                </a:solidFill>
                <a:latin typeface="Arial"/>
                <a:ea typeface="Arial"/>
                <a:cs typeface="Arial"/>
                <a:sym typeface="Arial"/>
              </a:defRPr>
            </a:lvl2pPr>
            <a:lvl3pPr indent="0" lvl="2" marL="0" marR="0" rtl="0" algn="l">
              <a:spcBef>
                <a:spcPts val="0"/>
              </a:spcBef>
              <a:buNone/>
              <a:defRPr b="0" i="0" sz="1200" u="none" cap="none" strike="noStrike">
                <a:solidFill>
                  <a:srgbClr val="888888"/>
                </a:solidFill>
                <a:latin typeface="Arial"/>
                <a:ea typeface="Arial"/>
                <a:cs typeface="Arial"/>
                <a:sym typeface="Arial"/>
              </a:defRPr>
            </a:lvl3pPr>
            <a:lvl4pPr indent="0" lvl="3" marL="0" marR="0" rtl="0" algn="l">
              <a:spcBef>
                <a:spcPts val="0"/>
              </a:spcBef>
              <a:buNone/>
              <a:defRPr b="0" i="0" sz="1200" u="none" cap="none" strike="noStrike">
                <a:solidFill>
                  <a:srgbClr val="888888"/>
                </a:solidFill>
                <a:latin typeface="Arial"/>
                <a:ea typeface="Arial"/>
                <a:cs typeface="Arial"/>
                <a:sym typeface="Arial"/>
              </a:defRPr>
            </a:lvl4pPr>
            <a:lvl5pPr indent="0" lvl="4" marL="0" marR="0" rtl="0" algn="l">
              <a:spcBef>
                <a:spcPts val="0"/>
              </a:spcBef>
              <a:buNone/>
              <a:defRPr b="0" i="0" sz="1200" u="none" cap="none" strike="noStrike">
                <a:solidFill>
                  <a:srgbClr val="888888"/>
                </a:solidFill>
                <a:latin typeface="Arial"/>
                <a:ea typeface="Arial"/>
                <a:cs typeface="Arial"/>
                <a:sym typeface="Arial"/>
              </a:defRPr>
            </a:lvl5pPr>
            <a:lvl6pPr indent="0" lvl="5" marL="0" marR="0" rtl="0" algn="l">
              <a:spcBef>
                <a:spcPts val="0"/>
              </a:spcBef>
              <a:buNone/>
              <a:defRPr b="0" i="0" sz="1200" u="none" cap="none" strike="noStrike">
                <a:solidFill>
                  <a:srgbClr val="888888"/>
                </a:solidFill>
                <a:latin typeface="Arial"/>
                <a:ea typeface="Arial"/>
                <a:cs typeface="Arial"/>
                <a:sym typeface="Arial"/>
              </a:defRPr>
            </a:lvl6pPr>
            <a:lvl7pPr indent="0" lvl="6" marL="0" marR="0" rtl="0" algn="l">
              <a:spcBef>
                <a:spcPts val="0"/>
              </a:spcBef>
              <a:buNone/>
              <a:defRPr b="0" i="0" sz="1200" u="none" cap="none" strike="noStrike">
                <a:solidFill>
                  <a:srgbClr val="888888"/>
                </a:solidFill>
                <a:latin typeface="Arial"/>
                <a:ea typeface="Arial"/>
                <a:cs typeface="Arial"/>
                <a:sym typeface="Arial"/>
              </a:defRPr>
            </a:lvl7pPr>
            <a:lvl8pPr indent="0" lvl="7" marL="0" marR="0" rtl="0" algn="l">
              <a:spcBef>
                <a:spcPts val="0"/>
              </a:spcBef>
              <a:buNone/>
              <a:defRPr b="0" i="0" sz="1200" u="none" cap="none" strike="noStrike">
                <a:solidFill>
                  <a:srgbClr val="888888"/>
                </a:solidFill>
                <a:latin typeface="Arial"/>
                <a:ea typeface="Arial"/>
                <a:cs typeface="Arial"/>
                <a:sym typeface="Arial"/>
              </a:defRPr>
            </a:lvl8pPr>
            <a:lvl9pPr indent="0" lvl="8" marL="0" marR="0" rtl="0" algn="l">
              <a:spcBef>
                <a:spcPts val="0"/>
              </a:spcBef>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python.org/downloads/" TargetMode="External"/><Relationship Id="rId4" Type="http://schemas.openxmlformats.org/officeDocument/2006/relationships/hyperlink" Target="https://www.jetbrains.com/pycharm/" TargetMode="External"/><Relationship Id="rId5" Type="http://schemas.openxmlformats.org/officeDocument/2006/relationships/image" Target="../media/image14.png"/><Relationship Id="rId6" Type="http://schemas.openxmlformats.org/officeDocument/2006/relationships/image" Target="../media/image31.png"/><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3.jp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89" name="Google Shape;89;p13"/>
          <p:cNvPicPr preferRelativeResize="0"/>
          <p:nvPr/>
        </p:nvPicPr>
        <p:blipFill rotWithShape="1">
          <a:blip r:embed="rId3">
            <a:alphaModFix/>
          </a:blip>
          <a:srcRect b="0" l="0" r="0" t="0"/>
          <a:stretch/>
        </p:blipFill>
        <p:spPr>
          <a:xfrm>
            <a:off x="-2" y="6100126"/>
            <a:ext cx="3979825" cy="757875"/>
          </a:xfrm>
          <a:prstGeom prst="rect">
            <a:avLst/>
          </a:prstGeom>
          <a:noFill/>
          <a:ln>
            <a:noFill/>
          </a:ln>
        </p:spPr>
      </p:pic>
      <p:pic>
        <p:nvPicPr>
          <p:cNvPr id="90" name="Google Shape;90;p13"/>
          <p:cNvPicPr preferRelativeResize="0"/>
          <p:nvPr/>
        </p:nvPicPr>
        <p:blipFill>
          <a:blip r:embed="rId4">
            <a:alphaModFix/>
          </a:blip>
          <a:stretch>
            <a:fillRect/>
          </a:stretch>
        </p:blipFill>
        <p:spPr>
          <a:xfrm>
            <a:off x="1413838" y="795286"/>
            <a:ext cx="9364326" cy="5267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sz="2800"/>
              <a:t>Python</a:t>
            </a:r>
            <a:r>
              <a:rPr lang="en-US" sz="2800"/>
              <a:t> Features</a:t>
            </a:r>
            <a:br>
              <a:rPr lang="en-US" sz="2591"/>
            </a:br>
            <a:endParaRPr sz="2591"/>
          </a:p>
          <a:p>
            <a:pPr indent="-355600" lvl="0" marL="914400" marR="0" rtl="0" algn="l">
              <a:lnSpc>
                <a:spcPct val="115000"/>
              </a:lnSpc>
              <a:spcBef>
                <a:spcPts val="1100"/>
              </a:spcBef>
              <a:spcAft>
                <a:spcPts val="0"/>
              </a:spcAft>
              <a:buSzPts val="2000"/>
              <a:buChar char="●"/>
            </a:pPr>
            <a:r>
              <a:rPr lang="en-US" sz="2000"/>
              <a:t>Interpreted programming language - interpreted language, which means that it executes the code line by line, without compilation process. </a:t>
            </a:r>
            <a:br>
              <a:rPr lang="en-US" sz="2000"/>
            </a:br>
            <a:endParaRPr sz="2000"/>
          </a:p>
          <a:p>
            <a:pPr indent="-355600" lvl="0" marL="914400" marR="0" rtl="0" algn="l">
              <a:lnSpc>
                <a:spcPct val="115000"/>
              </a:lnSpc>
              <a:spcBef>
                <a:spcPts val="0"/>
              </a:spcBef>
              <a:spcAft>
                <a:spcPts val="0"/>
              </a:spcAft>
              <a:buSzPts val="2000"/>
              <a:buChar char="●"/>
            </a:pPr>
            <a:r>
              <a:rPr lang="en-US" sz="2000"/>
              <a:t>Dynamic typing - Python supports dynamic typing, which means the types of the variables being created are determined at runtime based on the stored value.</a:t>
            </a:r>
            <a:br>
              <a:rPr lang="en-US" sz="2000"/>
            </a:br>
            <a:endParaRPr sz="2000"/>
          </a:p>
          <a:p>
            <a:pPr indent="-355600" lvl="0" marL="914400" marR="0" rtl="0" algn="l">
              <a:lnSpc>
                <a:spcPct val="115000"/>
              </a:lnSpc>
              <a:spcBef>
                <a:spcPts val="0"/>
              </a:spcBef>
              <a:spcAft>
                <a:spcPts val="0"/>
              </a:spcAft>
              <a:buSzPts val="2000"/>
              <a:buChar char="●"/>
            </a:pPr>
            <a:r>
              <a:rPr lang="en-US" sz="2000"/>
              <a:t>Platform independent - Python is not reliant on any platform to execute the code, which means that once you write your script, it can be run anywhere and anytime, provided the proper interpreter is installed.</a:t>
            </a:r>
            <a:br>
              <a:rPr lang="en-US" sz="2000"/>
            </a:br>
            <a:endParaRPr sz="2000"/>
          </a:p>
          <a:p>
            <a:pPr indent="-355600" lvl="0" marL="914400" marR="0" rtl="0" algn="l">
              <a:lnSpc>
                <a:spcPct val="115000"/>
              </a:lnSpc>
              <a:spcBef>
                <a:spcPts val="0"/>
              </a:spcBef>
              <a:spcAft>
                <a:spcPts val="0"/>
              </a:spcAft>
              <a:buSzPts val="2000"/>
              <a:buChar char="●"/>
            </a:pPr>
            <a:r>
              <a:rPr lang="en-US" sz="2000"/>
              <a:t>Interpreted language - Mean that Python code is been processed line by line </a:t>
            </a:r>
            <a:br>
              <a:rPr lang="en-US" sz="1700">
                <a:solidFill>
                  <a:srgbClr val="212529"/>
                </a:solidFill>
                <a:highlight>
                  <a:srgbClr val="FFFFFF"/>
                </a:highlight>
              </a:rPr>
            </a:br>
            <a:endParaRPr sz="1700">
              <a:solidFill>
                <a:srgbClr val="212529"/>
              </a:solidFill>
              <a:highlight>
                <a:srgbClr val="FFFFFF"/>
              </a:highlight>
            </a:endParaRPr>
          </a:p>
          <a:p>
            <a:pPr indent="-355600" lvl="0" marL="914400" marR="0" rtl="0" algn="l">
              <a:lnSpc>
                <a:spcPct val="115000"/>
              </a:lnSpc>
              <a:spcBef>
                <a:spcPts val="0"/>
              </a:spcBef>
              <a:spcAft>
                <a:spcPts val="0"/>
              </a:spcAft>
              <a:buSzPts val="2000"/>
              <a:buChar char="●"/>
            </a:pPr>
            <a:r>
              <a:rPr lang="en-US" sz="2000"/>
              <a:t>Async processing - Python supports asynchronous processing using libraries like asyncio and async/await syntax. This allows sending requests and processing other tasks simultaneously without waiting for a response.</a:t>
            </a:r>
            <a:endParaRPr sz="1700">
              <a:solidFill>
                <a:srgbClr val="212529"/>
              </a:solidFill>
              <a:highlight>
                <a:srgbClr val="FFFFFF"/>
              </a:highlight>
            </a:endParaRPr>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158" name="Google Shape;158;p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sz="2800"/>
              <a:t>Python Features</a:t>
            </a:r>
            <a:br>
              <a:rPr lang="en-US" sz="2591"/>
            </a:br>
            <a:endParaRPr sz="2591"/>
          </a:p>
          <a:p>
            <a:pPr indent="-355600" lvl="0" marL="914400" marR="0" rtl="0" algn="l">
              <a:lnSpc>
                <a:spcPct val="115000"/>
              </a:lnSpc>
              <a:spcBef>
                <a:spcPts val="1100"/>
              </a:spcBef>
              <a:spcAft>
                <a:spcPts val="0"/>
              </a:spcAft>
              <a:buSzPts val="2000"/>
              <a:buChar char="●"/>
            </a:pPr>
            <a:r>
              <a:rPr lang="en-US" sz="2000"/>
              <a:t>Object-Oriented Programming (OOP) - Python supports object-oriented programming, allowing you to create classes, objects, and inheritance, which makes it easier to design and implement scalable and modular applications.</a:t>
            </a:r>
            <a:br>
              <a:rPr lang="en-US" sz="2000"/>
            </a:br>
            <a:endParaRPr sz="2000"/>
          </a:p>
          <a:p>
            <a:pPr indent="-355600" lvl="0" marL="914400" marR="0" rtl="0" algn="l">
              <a:lnSpc>
                <a:spcPct val="115000"/>
              </a:lnSpc>
              <a:spcBef>
                <a:spcPts val="0"/>
              </a:spcBef>
              <a:spcAft>
                <a:spcPts val="0"/>
              </a:spcAft>
              <a:buSzPts val="2000"/>
              <a:buChar char="●"/>
            </a:pPr>
            <a:r>
              <a:rPr lang="en-US" sz="2000"/>
              <a:t>Multiple Inheritance - Python supports multiple inheritance, which means a class can inherit attributes and methods from more than one parent class.</a:t>
            </a:r>
            <a:br>
              <a:rPr lang="en-US" sz="2000"/>
            </a:br>
            <a:endParaRPr sz="2000"/>
          </a:p>
          <a:p>
            <a:pPr indent="-342900" lvl="0" marL="914400" marR="0" rtl="0" algn="l">
              <a:lnSpc>
                <a:spcPct val="115000"/>
              </a:lnSpc>
              <a:spcBef>
                <a:spcPts val="0"/>
              </a:spcBef>
              <a:spcAft>
                <a:spcPts val="0"/>
              </a:spcAft>
              <a:buSzPts val="1800"/>
              <a:buChar char="●"/>
            </a:pPr>
            <a:r>
              <a:rPr lang="en-US" sz="2000"/>
              <a:t>Exception Handling - Python supports robust exception handling using try-except-else-finally blocks, which allows developers to catch and handle exceptions or errors gracefully at runtime.</a:t>
            </a:r>
            <a:br>
              <a:rPr lang="en-US" sz="1800"/>
            </a:br>
            <a:endParaRPr sz="1500">
              <a:solidFill>
                <a:srgbClr val="212529"/>
              </a:solidFill>
              <a:highlight>
                <a:srgbClr val="FFFFFF"/>
              </a:highlight>
            </a:endParaRPr>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164" name="Google Shape;164;p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65" name="Google Shape;165;p23"/>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SzPts val="2400"/>
              <a:buNone/>
            </a:pPr>
            <a:r>
              <a:rPr lang="en-US"/>
              <a:t>Python Setup</a:t>
            </a:r>
            <a:endParaRPr sz="2191"/>
          </a:p>
          <a:p>
            <a:pPr indent="0" lvl="0" marL="457200" marR="0" rtl="0" algn="l">
              <a:lnSpc>
                <a:spcPct val="150000"/>
              </a:lnSpc>
              <a:spcBef>
                <a:spcPts val="1100"/>
              </a:spcBef>
              <a:spcAft>
                <a:spcPts val="0"/>
              </a:spcAft>
              <a:buNone/>
            </a:pPr>
            <a:r>
              <a:rPr lang="en-US" sz="2000"/>
              <a:t>Install Python latest version from Python official website → </a:t>
            </a:r>
            <a:r>
              <a:rPr lang="en-US" sz="2000" u="sng">
                <a:solidFill>
                  <a:schemeClr val="hlink"/>
                </a:solidFill>
                <a:hlinkClick r:id="rId3"/>
              </a:rPr>
              <a:t>https://www.python.org/downloads/</a:t>
            </a:r>
            <a:r>
              <a:rPr lang="en-US" sz="2000"/>
              <a:t>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rPr lang="en-US" sz="2000"/>
              <a:t>Install Python IDE - Pycharm Community Edition → </a:t>
            </a:r>
            <a:r>
              <a:rPr lang="en-US" sz="2000" u="sng">
                <a:solidFill>
                  <a:schemeClr val="hlink"/>
                </a:solidFill>
                <a:hlinkClick r:id="rId4"/>
              </a:rPr>
              <a:t>https://www.jetbrains.com/pycharm/</a:t>
            </a:r>
            <a:r>
              <a:rPr lang="en-US" sz="2000"/>
              <a:t>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1100"/>
              </a:spcAft>
              <a:buNone/>
            </a:pPr>
            <a:r>
              <a:t/>
            </a:r>
            <a:endParaRPr sz="2000"/>
          </a:p>
        </p:txBody>
      </p:sp>
      <p:sp>
        <p:nvSpPr>
          <p:cNvPr id="171" name="Google Shape;171;p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72" name="Google Shape;172;p24"/>
          <p:cNvPicPr preferRelativeResize="0"/>
          <p:nvPr/>
        </p:nvPicPr>
        <p:blipFill>
          <a:blip r:embed="rId5">
            <a:alphaModFix/>
          </a:blip>
          <a:stretch>
            <a:fillRect/>
          </a:stretch>
        </p:blipFill>
        <p:spPr>
          <a:xfrm>
            <a:off x="3590251" y="2120050"/>
            <a:ext cx="5011502" cy="1727600"/>
          </a:xfrm>
          <a:prstGeom prst="rect">
            <a:avLst/>
          </a:prstGeom>
          <a:noFill/>
          <a:ln>
            <a:noFill/>
          </a:ln>
        </p:spPr>
      </p:pic>
      <p:pic>
        <p:nvPicPr>
          <p:cNvPr id="173" name="Google Shape;173;p24"/>
          <p:cNvPicPr preferRelativeResize="0"/>
          <p:nvPr/>
        </p:nvPicPr>
        <p:blipFill>
          <a:blip r:embed="rId6">
            <a:alphaModFix/>
          </a:blip>
          <a:stretch>
            <a:fillRect/>
          </a:stretch>
        </p:blipFill>
        <p:spPr>
          <a:xfrm>
            <a:off x="4178200" y="4655825"/>
            <a:ext cx="3835601" cy="1892126"/>
          </a:xfrm>
          <a:prstGeom prst="rect">
            <a:avLst/>
          </a:prstGeom>
          <a:noFill/>
          <a:ln>
            <a:noFill/>
          </a:ln>
        </p:spPr>
      </p:pic>
      <p:pic>
        <p:nvPicPr>
          <p:cNvPr id="174" name="Google Shape;174;p24"/>
          <p:cNvPicPr preferRelativeResize="0"/>
          <p:nvPr/>
        </p:nvPicPr>
        <p:blipFill rotWithShape="1">
          <a:blip r:embed="rId7">
            <a:alphaModFix/>
          </a:blip>
          <a:srcRect b="0" l="0" r="0" t="0"/>
          <a:stretch/>
        </p:blipFill>
        <p:spPr>
          <a:xfrm>
            <a:off x="-2" y="6100126"/>
            <a:ext cx="3979825" cy="757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SzPts val="2400"/>
              <a:buNone/>
            </a:pPr>
            <a:r>
              <a:rPr lang="en-US"/>
              <a:t>Python Setup</a:t>
            </a:r>
            <a:endParaRPr sz="2191"/>
          </a:p>
          <a:p>
            <a:pPr indent="0" lvl="0" marL="457200" marR="0" rtl="0" algn="l">
              <a:lnSpc>
                <a:spcPct val="150000"/>
              </a:lnSpc>
              <a:spcBef>
                <a:spcPts val="1100"/>
              </a:spcBef>
              <a:spcAft>
                <a:spcPts val="0"/>
              </a:spcAft>
              <a:buNone/>
            </a:pPr>
            <a:r>
              <a:rPr lang="en-US" sz="2000"/>
              <a:t>Once installed, open Pycharm IDE and select new project, make sure pycharm is recognizing your Python version in the Base interpreter section.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1100"/>
              </a:spcAft>
              <a:buNone/>
            </a:pPr>
            <a:r>
              <a:t/>
            </a:r>
            <a:endParaRPr sz="2000"/>
          </a:p>
        </p:txBody>
      </p:sp>
      <p:sp>
        <p:nvSpPr>
          <p:cNvPr id="180" name="Google Shape;180;p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81" name="Google Shape;181;p25"/>
          <p:cNvPicPr preferRelativeResize="0"/>
          <p:nvPr/>
        </p:nvPicPr>
        <p:blipFill>
          <a:blip r:embed="rId3">
            <a:alphaModFix/>
          </a:blip>
          <a:stretch>
            <a:fillRect/>
          </a:stretch>
        </p:blipFill>
        <p:spPr>
          <a:xfrm>
            <a:off x="2822487" y="2220275"/>
            <a:ext cx="6589176" cy="4327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SzPts val="2400"/>
              <a:buNone/>
            </a:pPr>
            <a:r>
              <a:rPr lang="en-US"/>
              <a:t>Python Setup</a:t>
            </a:r>
            <a:endParaRPr sz="2191"/>
          </a:p>
          <a:p>
            <a:pPr indent="0" lvl="0" marL="457200" marR="0" rtl="0" algn="l">
              <a:lnSpc>
                <a:spcPct val="150000"/>
              </a:lnSpc>
              <a:spcBef>
                <a:spcPts val="1100"/>
              </a:spcBef>
              <a:spcAft>
                <a:spcPts val="0"/>
              </a:spcAft>
              <a:buNone/>
            </a:pPr>
            <a:r>
              <a:rPr lang="en-US" sz="2000"/>
              <a:t>Once installed, open Pycharm IDE and select new project, make sure pycharm is recognizing your Python version in the Base interpreter section.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1100"/>
              </a:spcAft>
              <a:buNone/>
            </a:pPr>
            <a:r>
              <a:t/>
            </a:r>
            <a:endParaRPr sz="2000"/>
          </a:p>
        </p:txBody>
      </p:sp>
      <p:sp>
        <p:nvSpPr>
          <p:cNvPr id="187" name="Google Shape;187;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88" name="Google Shape;188;p26"/>
          <p:cNvPicPr preferRelativeResize="0"/>
          <p:nvPr/>
        </p:nvPicPr>
        <p:blipFill>
          <a:blip r:embed="rId3">
            <a:alphaModFix/>
          </a:blip>
          <a:stretch>
            <a:fillRect/>
          </a:stretch>
        </p:blipFill>
        <p:spPr>
          <a:xfrm>
            <a:off x="2822487" y="2220275"/>
            <a:ext cx="6589176" cy="4327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SzPts val="2400"/>
              <a:buNone/>
            </a:pPr>
            <a:r>
              <a:rPr lang="en-US"/>
              <a:t>Python Setup</a:t>
            </a:r>
            <a:endParaRPr sz="2191"/>
          </a:p>
          <a:p>
            <a:pPr indent="0" lvl="0" marL="457200" marR="0" rtl="0" algn="l">
              <a:lnSpc>
                <a:spcPct val="150000"/>
              </a:lnSpc>
              <a:spcBef>
                <a:spcPts val="1100"/>
              </a:spcBef>
              <a:spcAft>
                <a:spcPts val="0"/>
              </a:spcAft>
              <a:buNone/>
            </a:pPr>
            <a:r>
              <a:rPr lang="en-US" sz="2000"/>
              <a:t>Once your new project was successfully created it should look like this:</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1100"/>
              </a:spcAft>
              <a:buNone/>
            </a:pPr>
            <a:r>
              <a:t/>
            </a:r>
            <a:endParaRPr sz="2000"/>
          </a:p>
        </p:txBody>
      </p:sp>
      <p:sp>
        <p:nvSpPr>
          <p:cNvPr id="194" name="Google Shape;194;p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95" name="Google Shape;195;p27"/>
          <p:cNvPicPr preferRelativeResize="0"/>
          <p:nvPr/>
        </p:nvPicPr>
        <p:blipFill>
          <a:blip r:embed="rId3">
            <a:alphaModFix/>
          </a:blip>
          <a:stretch>
            <a:fillRect/>
          </a:stretch>
        </p:blipFill>
        <p:spPr>
          <a:xfrm>
            <a:off x="1132313" y="1850448"/>
            <a:ext cx="9927373" cy="4236599"/>
          </a:xfrm>
          <a:prstGeom prst="rect">
            <a:avLst/>
          </a:prstGeom>
          <a:noFill/>
          <a:ln>
            <a:noFill/>
          </a:ln>
        </p:spPr>
      </p:pic>
      <p:pic>
        <p:nvPicPr>
          <p:cNvPr id="196" name="Google Shape;196;p27"/>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SzPts val="2400"/>
              <a:buNone/>
            </a:pPr>
            <a:r>
              <a:rPr lang="en-US"/>
              <a:t>Python Setup</a:t>
            </a:r>
            <a:endParaRPr sz="2191"/>
          </a:p>
          <a:p>
            <a:pPr indent="0" lvl="0" marL="457200" marR="0" rtl="0" algn="l">
              <a:lnSpc>
                <a:spcPct val="150000"/>
              </a:lnSpc>
              <a:spcBef>
                <a:spcPts val="1100"/>
              </a:spcBef>
              <a:spcAft>
                <a:spcPts val="0"/>
              </a:spcAft>
              <a:buNone/>
            </a:pPr>
            <a:r>
              <a:rPr lang="en-US" sz="2000"/>
              <a:t>Press on the green play button and make sure your program is running,</a:t>
            </a:r>
            <a:br>
              <a:rPr lang="en-US" sz="2000"/>
            </a:br>
            <a:r>
              <a:rPr lang="en-US" sz="2000"/>
              <a:t>The output of the program should look like this:</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0"/>
              </a:spcAft>
              <a:buNone/>
            </a:pPr>
            <a:r>
              <a:t/>
            </a:r>
            <a:endParaRPr sz="2000"/>
          </a:p>
          <a:p>
            <a:pPr indent="0" lvl="0" marL="457200" marR="0" rtl="0" algn="l">
              <a:lnSpc>
                <a:spcPct val="150000"/>
              </a:lnSpc>
              <a:spcBef>
                <a:spcPts val="1100"/>
              </a:spcBef>
              <a:spcAft>
                <a:spcPts val="1100"/>
              </a:spcAft>
              <a:buNone/>
            </a:pPr>
            <a:r>
              <a:t/>
            </a:r>
            <a:endParaRPr sz="2000"/>
          </a:p>
        </p:txBody>
      </p:sp>
      <p:sp>
        <p:nvSpPr>
          <p:cNvPr id="202" name="Google Shape;202;p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03" name="Google Shape;203;p28"/>
          <p:cNvPicPr preferRelativeResize="0"/>
          <p:nvPr/>
        </p:nvPicPr>
        <p:blipFill>
          <a:blip r:embed="rId3">
            <a:alphaModFix/>
          </a:blip>
          <a:stretch>
            <a:fillRect/>
          </a:stretch>
        </p:blipFill>
        <p:spPr>
          <a:xfrm>
            <a:off x="1486100" y="2400322"/>
            <a:ext cx="9219799" cy="2057350"/>
          </a:xfrm>
          <a:prstGeom prst="rect">
            <a:avLst/>
          </a:prstGeom>
          <a:noFill/>
          <a:ln>
            <a:noFill/>
          </a:ln>
        </p:spPr>
      </p:pic>
      <p:pic>
        <p:nvPicPr>
          <p:cNvPr id="204" name="Google Shape;204;p28"/>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idx="1" type="subTitle"/>
          </p:nvPr>
        </p:nvSpPr>
        <p:spPr>
          <a:xfrm>
            <a:off x="382078" y="267843"/>
            <a:ext cx="11162100" cy="6088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sz="3100"/>
              <a:t>Let’s Learn How To Write Python</a:t>
            </a:r>
            <a:endParaRPr sz="2891"/>
          </a:p>
          <a:p>
            <a:pPr indent="0" lvl="0" marL="457200" marR="0" rtl="0" algn="l">
              <a:lnSpc>
                <a:spcPct val="115000"/>
              </a:lnSpc>
              <a:spcBef>
                <a:spcPts val="1100"/>
              </a:spcBef>
              <a:spcAft>
                <a:spcPts val="0"/>
              </a:spcAft>
              <a:buNone/>
            </a:pPr>
            <a:r>
              <a:t/>
            </a:r>
            <a:endParaRPr sz="1700"/>
          </a:p>
          <a:p>
            <a:pPr indent="0" lvl="0" marL="0" marR="0" rtl="0" algn="l">
              <a:lnSpc>
                <a:spcPct val="115000"/>
              </a:lnSpc>
              <a:spcBef>
                <a:spcPts val="1100"/>
              </a:spcBef>
              <a:spcAft>
                <a:spcPts val="1100"/>
              </a:spcAft>
              <a:buNone/>
            </a:pPr>
            <a:r>
              <a:t/>
            </a:r>
            <a:endParaRPr sz="1700"/>
          </a:p>
        </p:txBody>
      </p:sp>
      <p:sp>
        <p:nvSpPr>
          <p:cNvPr id="210" name="Google Shape;210;p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11" name="Google Shape;211;p29"/>
          <p:cNvPicPr preferRelativeResize="0"/>
          <p:nvPr/>
        </p:nvPicPr>
        <p:blipFill rotWithShape="1">
          <a:blip r:embed="rId3">
            <a:alphaModFix/>
          </a:blip>
          <a:srcRect b="0" l="0" r="0" t="0"/>
          <a:stretch/>
        </p:blipFill>
        <p:spPr>
          <a:xfrm>
            <a:off x="-2" y="6100126"/>
            <a:ext cx="3979825" cy="757875"/>
          </a:xfrm>
          <a:prstGeom prst="rect">
            <a:avLst/>
          </a:prstGeom>
          <a:noFill/>
          <a:ln>
            <a:noFill/>
          </a:ln>
        </p:spPr>
      </p:pic>
      <p:pic>
        <p:nvPicPr>
          <p:cNvPr id="212" name="Google Shape;212;p29"/>
          <p:cNvPicPr preferRelativeResize="0"/>
          <p:nvPr/>
        </p:nvPicPr>
        <p:blipFill>
          <a:blip r:embed="rId4">
            <a:alphaModFix/>
          </a:blip>
          <a:stretch>
            <a:fillRect/>
          </a:stretch>
        </p:blipFill>
        <p:spPr>
          <a:xfrm>
            <a:off x="1501988" y="943477"/>
            <a:ext cx="9188026" cy="4971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sz="2800"/>
              <a:t>Variables in Python</a:t>
            </a:r>
            <a:endParaRPr sz="2591"/>
          </a:p>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As we learned in the last lecture, variables are very important notion in writing computer</a:t>
            </a:r>
            <a:br>
              <a:rPr lang="en-US" sz="2000"/>
            </a:br>
            <a:r>
              <a:rPr lang="en-US" sz="2000"/>
              <a:t>	programmes</a:t>
            </a:r>
            <a:br>
              <a:rPr lang="en-US" sz="2000"/>
            </a:br>
            <a:br>
              <a:rPr lang="en-US" sz="2000"/>
            </a:br>
            <a:r>
              <a:rPr lang="en-US" sz="2000"/>
              <a:t>	Variables are functioning as containers that allow us to store data inside of them and use this</a:t>
            </a:r>
            <a:br>
              <a:rPr lang="en-US" sz="2000"/>
            </a:br>
            <a:r>
              <a:rPr lang="en-US" sz="2000"/>
              <a:t>	Data everywhere we want inside our program</a:t>
            </a:r>
            <a:br>
              <a:rPr lang="en-US" sz="2000"/>
            </a:br>
            <a:r>
              <a:rPr lang="en-US" sz="2000"/>
              <a:t>	</a:t>
            </a:r>
            <a:br>
              <a:rPr lang="en-US" sz="2000"/>
            </a:br>
            <a:r>
              <a:rPr lang="en-US" sz="2000"/>
              <a:t>	Every variable has its own type and as we saw, it is important to choose the right variable </a:t>
            </a:r>
            <a:br>
              <a:rPr lang="en-US" sz="2000"/>
            </a:br>
            <a:r>
              <a:rPr lang="en-US" sz="2000"/>
              <a:t>	type for the right purpose</a:t>
            </a:r>
            <a:endParaRPr sz="2000"/>
          </a:p>
          <a:p>
            <a:pPr indent="0" lvl="0" marL="0" marR="0" rtl="0" algn="l">
              <a:lnSpc>
                <a:spcPct val="115000"/>
              </a:lnSpc>
              <a:spcBef>
                <a:spcPts val="1100"/>
              </a:spcBef>
              <a:spcAft>
                <a:spcPts val="0"/>
              </a:spcAft>
              <a:buNone/>
            </a:pPr>
            <a:r>
              <a:rPr lang="en-US" sz="2000"/>
              <a:t>	</a:t>
            </a:r>
            <a:endParaRPr sz="2000"/>
          </a:p>
          <a:p>
            <a:pPr indent="0" lvl="0" marL="0" marR="0" rtl="0" algn="l">
              <a:lnSpc>
                <a:spcPct val="115000"/>
              </a:lnSpc>
              <a:spcBef>
                <a:spcPts val="1100"/>
              </a:spcBef>
              <a:spcAft>
                <a:spcPts val="0"/>
              </a:spcAft>
              <a:buNone/>
            </a:pPr>
            <a:r>
              <a:rPr lang="en-US" sz="2000"/>
              <a:t>	Because Python support dynamic typing, when we creating a new variable we don’t need </a:t>
            </a:r>
            <a:br>
              <a:rPr lang="en-US" sz="2000"/>
            </a:br>
            <a:r>
              <a:rPr lang="en-US" sz="2000"/>
              <a:t>	to determine the type of it  - instead the type of the variable will be define in run time</a:t>
            </a:r>
            <a:br>
              <a:rPr lang="en-US" sz="2000"/>
            </a:b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18" name="Google Shape;218;p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19" name="Google Shape;219;p30"/>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2800"/>
              <a:t>How To Create Variables In Python?</a:t>
            </a:r>
            <a:endParaRPr sz="2800"/>
          </a:p>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Variables in Python are very easy to create, we just need to write the name of the </a:t>
            </a:r>
            <a:r>
              <a:rPr lang="en-US" sz="2000"/>
              <a:t>variable</a:t>
            </a:r>
            <a:br>
              <a:rPr lang="en-US" sz="2000"/>
            </a:br>
            <a:r>
              <a:rPr lang="en-US" sz="2000"/>
              <a:t>	(declaring the variable) and the value we want to assign to this variable.</a:t>
            </a:r>
            <a:br>
              <a:rPr lang="en-US" sz="2000"/>
            </a:br>
            <a:r>
              <a:rPr lang="en-US" sz="2000"/>
              <a:t>	</a:t>
            </a:r>
            <a:br>
              <a:rPr lang="en-US" sz="2000"/>
            </a:br>
            <a:r>
              <a:rPr lang="en-US" sz="2000"/>
              <a:t>	As we saw, in every programing language we have some primitive variable types:</a:t>
            </a: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25" name="Google Shape;225;p3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26" name="Google Shape;226;p31"/>
          <p:cNvPicPr preferRelativeResize="0"/>
          <p:nvPr/>
        </p:nvPicPr>
        <p:blipFill>
          <a:blip r:embed="rId3">
            <a:alphaModFix/>
          </a:blip>
          <a:stretch>
            <a:fillRect/>
          </a:stretch>
        </p:blipFill>
        <p:spPr>
          <a:xfrm>
            <a:off x="1113075" y="3047600"/>
            <a:ext cx="5174426" cy="3673850"/>
          </a:xfrm>
          <a:prstGeom prst="rect">
            <a:avLst/>
          </a:prstGeom>
          <a:noFill/>
          <a:ln>
            <a:noFill/>
          </a:ln>
        </p:spPr>
      </p:pic>
      <p:pic>
        <p:nvPicPr>
          <p:cNvPr id="227" name="Google Shape;227;p31"/>
          <p:cNvPicPr preferRelativeResize="0"/>
          <p:nvPr/>
        </p:nvPicPr>
        <p:blipFill>
          <a:blip r:embed="rId4">
            <a:alphaModFix/>
          </a:blip>
          <a:stretch>
            <a:fillRect/>
          </a:stretch>
        </p:blipFill>
        <p:spPr>
          <a:xfrm>
            <a:off x="8309650" y="3983338"/>
            <a:ext cx="3388476" cy="1802375"/>
          </a:xfrm>
          <a:prstGeom prst="rect">
            <a:avLst/>
          </a:prstGeom>
          <a:noFill/>
          <a:ln>
            <a:noFill/>
          </a:ln>
        </p:spPr>
      </p:pic>
      <p:cxnSp>
        <p:nvCxnSpPr>
          <p:cNvPr id="228" name="Google Shape;228;p31"/>
          <p:cNvCxnSpPr>
            <a:stCxn id="226" idx="3"/>
            <a:endCxn id="227" idx="1"/>
          </p:cNvCxnSpPr>
          <p:nvPr/>
        </p:nvCxnSpPr>
        <p:spPr>
          <a:xfrm>
            <a:off x="6287501" y="4884525"/>
            <a:ext cx="20220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None/>
            </a:pPr>
            <a:r>
              <a:rPr lang="en-US" sz="3000"/>
              <a:t>Last lecture reminder </a:t>
            </a:r>
            <a:br>
              <a:rPr lang="en-US" sz="3000">
                <a:solidFill>
                  <a:srgbClr val="595959"/>
                </a:solidFill>
              </a:rPr>
            </a:br>
            <a:endParaRPr sz="3000">
              <a:solidFill>
                <a:srgbClr val="595959"/>
              </a:solidFill>
            </a:endParaRPr>
          </a:p>
          <a:p>
            <a:pPr indent="342900" lvl="0" marL="0" rtl="0" algn="l">
              <a:lnSpc>
                <a:spcPct val="150000"/>
              </a:lnSpc>
              <a:spcBef>
                <a:spcPts val="800"/>
              </a:spcBef>
              <a:spcAft>
                <a:spcPts val="0"/>
              </a:spcAft>
              <a:buNone/>
            </a:pPr>
            <a:r>
              <a:rPr lang="en-US" sz="2300"/>
              <a:t>We learned about:</a:t>
            </a:r>
            <a:endParaRPr sz="2300"/>
          </a:p>
          <a:p>
            <a:pPr indent="-374650" lvl="0" marL="1371600" rtl="0" algn="l">
              <a:lnSpc>
                <a:spcPct val="150000"/>
              </a:lnSpc>
              <a:spcBef>
                <a:spcPts val="800"/>
              </a:spcBef>
              <a:spcAft>
                <a:spcPts val="0"/>
              </a:spcAft>
              <a:buSzPts val="2300"/>
              <a:buChar char="●"/>
            </a:pPr>
            <a:r>
              <a:rPr lang="en-US" sz="2300"/>
              <a:t>What is computer programming and for what we need it</a:t>
            </a:r>
            <a:endParaRPr sz="2300"/>
          </a:p>
          <a:p>
            <a:pPr indent="-374650" lvl="0" marL="1371600" rtl="0" algn="l">
              <a:lnSpc>
                <a:spcPct val="150000"/>
              </a:lnSpc>
              <a:spcBef>
                <a:spcPts val="0"/>
              </a:spcBef>
              <a:spcAft>
                <a:spcPts val="0"/>
              </a:spcAft>
              <a:buSzPts val="2300"/>
              <a:buChar char="●"/>
            </a:pPr>
            <a:r>
              <a:rPr lang="en-US" sz="2300"/>
              <a:t>H</a:t>
            </a:r>
            <a:r>
              <a:rPr lang="en-US" sz="2300"/>
              <a:t>igh level programming </a:t>
            </a:r>
            <a:r>
              <a:rPr lang="en-US" sz="2300"/>
              <a:t>language</a:t>
            </a:r>
            <a:r>
              <a:rPr lang="en-US" sz="2300"/>
              <a:t> and machine </a:t>
            </a:r>
            <a:r>
              <a:rPr lang="en-US" sz="2300"/>
              <a:t>language</a:t>
            </a:r>
            <a:r>
              <a:rPr lang="en-US" sz="2300"/>
              <a:t>  </a:t>
            </a:r>
            <a:endParaRPr sz="2300"/>
          </a:p>
          <a:p>
            <a:pPr indent="-374650" lvl="0" marL="1371600" rtl="0" algn="l">
              <a:lnSpc>
                <a:spcPct val="150000"/>
              </a:lnSpc>
              <a:spcBef>
                <a:spcPts val="0"/>
              </a:spcBef>
              <a:spcAft>
                <a:spcPts val="0"/>
              </a:spcAft>
              <a:buSzPts val="2300"/>
              <a:buChar char="●"/>
            </a:pPr>
            <a:r>
              <a:rPr lang="en-US" sz="2300"/>
              <a:t>What is algorithm and what define a good </a:t>
            </a:r>
            <a:r>
              <a:rPr lang="en-US" sz="2300"/>
              <a:t>algorithms</a:t>
            </a:r>
            <a:endParaRPr sz="2300"/>
          </a:p>
          <a:p>
            <a:pPr indent="-374650" lvl="0" marL="1371600" rtl="0" algn="l">
              <a:lnSpc>
                <a:spcPct val="150000"/>
              </a:lnSpc>
              <a:spcBef>
                <a:spcPts val="0"/>
              </a:spcBef>
              <a:spcAft>
                <a:spcPts val="0"/>
              </a:spcAft>
              <a:buSzPts val="2300"/>
              <a:buChar char="●"/>
            </a:pPr>
            <a:r>
              <a:rPr lang="en-US" sz="2300"/>
              <a:t>Introduced the programming flowchart and flowchart symbols</a:t>
            </a:r>
            <a:endParaRPr sz="2300"/>
          </a:p>
          <a:p>
            <a:pPr indent="-374650" lvl="0" marL="1371600" rtl="0" algn="l">
              <a:lnSpc>
                <a:spcPct val="150000"/>
              </a:lnSpc>
              <a:spcBef>
                <a:spcPts val="0"/>
              </a:spcBef>
              <a:spcAft>
                <a:spcPts val="0"/>
              </a:spcAft>
              <a:buSzPts val="2300"/>
              <a:buChar char="●"/>
            </a:pPr>
            <a:r>
              <a:rPr lang="en-US" sz="2300"/>
              <a:t>What is a </a:t>
            </a:r>
            <a:r>
              <a:rPr lang="en-US" sz="2300"/>
              <a:t>variable</a:t>
            </a:r>
            <a:endParaRPr sz="2300"/>
          </a:p>
          <a:p>
            <a:pPr indent="-374650" lvl="0" marL="1371600" rtl="0" algn="l">
              <a:lnSpc>
                <a:spcPct val="150000"/>
              </a:lnSpc>
              <a:spcBef>
                <a:spcPts val="0"/>
              </a:spcBef>
              <a:spcAft>
                <a:spcPts val="0"/>
              </a:spcAft>
              <a:buSzPts val="2300"/>
              <a:buChar char="●"/>
            </a:pPr>
            <a:r>
              <a:rPr lang="en-US" sz="2300"/>
              <a:t>Different types of primitive variables</a:t>
            </a:r>
            <a:endParaRPr sz="2700"/>
          </a:p>
        </p:txBody>
      </p:sp>
      <p:sp>
        <p:nvSpPr>
          <p:cNvPr id="96" name="Google Shape;96;p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97" name="Google Shape;97;p14"/>
          <p:cNvPicPr preferRelativeResize="0"/>
          <p:nvPr/>
        </p:nvPicPr>
        <p:blipFill>
          <a:blip r:embed="rId3">
            <a:alphaModFix/>
          </a:blip>
          <a:stretch>
            <a:fillRect/>
          </a:stretch>
        </p:blipFill>
        <p:spPr>
          <a:xfrm>
            <a:off x="8372901" y="4510900"/>
            <a:ext cx="3819100" cy="2347100"/>
          </a:xfrm>
          <a:prstGeom prst="rect">
            <a:avLst/>
          </a:prstGeom>
          <a:noFill/>
          <a:ln>
            <a:noFill/>
          </a:ln>
        </p:spPr>
      </p:pic>
      <p:pic>
        <p:nvPicPr>
          <p:cNvPr id="98" name="Google Shape;98;p14"/>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2800"/>
              <a:t>How To Create Variables In Python?</a:t>
            </a:r>
            <a:endParaRPr sz="2800"/>
          </a:p>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Once we </a:t>
            </a:r>
            <a:r>
              <a:rPr lang="en-US" sz="2000"/>
              <a:t>declared</a:t>
            </a:r>
            <a:r>
              <a:rPr lang="en-US" sz="2000"/>
              <a:t> on a variable we can’t create another variable with the same name but we</a:t>
            </a:r>
            <a:br>
              <a:rPr lang="en-US" sz="2000"/>
            </a:br>
            <a:r>
              <a:rPr lang="en-US" sz="2000"/>
              <a:t>	can override the value assigned to that variable with a new value. </a:t>
            </a:r>
            <a:br>
              <a:rPr lang="en-US" sz="2000"/>
            </a:br>
            <a:r>
              <a:rPr lang="en-US" sz="2000"/>
              <a:t>	</a:t>
            </a:r>
            <a:br>
              <a:rPr lang="en-US" sz="2000"/>
            </a:br>
            <a:r>
              <a:rPr lang="en-US" sz="2000"/>
              <a:t>	For example:</a:t>
            </a: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34" name="Google Shape;234;p3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cxnSp>
        <p:nvCxnSpPr>
          <p:cNvPr id="235" name="Google Shape;235;p32"/>
          <p:cNvCxnSpPr>
            <a:stCxn id="236" idx="3"/>
            <a:endCxn id="237" idx="1"/>
          </p:cNvCxnSpPr>
          <p:nvPr/>
        </p:nvCxnSpPr>
        <p:spPr>
          <a:xfrm>
            <a:off x="7212024" y="4381688"/>
            <a:ext cx="901200" cy="0"/>
          </a:xfrm>
          <a:prstGeom prst="straightConnector1">
            <a:avLst/>
          </a:prstGeom>
          <a:noFill/>
          <a:ln cap="flat" cmpd="sng" w="38100">
            <a:solidFill>
              <a:srgbClr val="FF0000"/>
            </a:solidFill>
            <a:prstDash val="solid"/>
            <a:round/>
            <a:headEnd len="med" w="med" type="none"/>
            <a:tailEnd len="med" w="med" type="triangle"/>
          </a:ln>
        </p:spPr>
      </p:cxnSp>
      <p:pic>
        <p:nvPicPr>
          <p:cNvPr id="236" name="Google Shape;236;p32"/>
          <p:cNvPicPr preferRelativeResize="0"/>
          <p:nvPr/>
        </p:nvPicPr>
        <p:blipFill>
          <a:blip r:embed="rId3">
            <a:alphaModFix/>
          </a:blip>
          <a:stretch>
            <a:fillRect/>
          </a:stretch>
        </p:blipFill>
        <p:spPr>
          <a:xfrm>
            <a:off x="617025" y="3268600"/>
            <a:ext cx="6594999" cy="2226175"/>
          </a:xfrm>
          <a:prstGeom prst="rect">
            <a:avLst/>
          </a:prstGeom>
          <a:noFill/>
          <a:ln>
            <a:noFill/>
          </a:ln>
        </p:spPr>
      </p:pic>
      <p:pic>
        <p:nvPicPr>
          <p:cNvPr id="237" name="Google Shape;237;p32"/>
          <p:cNvPicPr preferRelativeResize="0"/>
          <p:nvPr/>
        </p:nvPicPr>
        <p:blipFill>
          <a:blip r:embed="rId4">
            <a:alphaModFix/>
          </a:blip>
          <a:stretch>
            <a:fillRect/>
          </a:stretch>
        </p:blipFill>
        <p:spPr>
          <a:xfrm>
            <a:off x="8113262" y="3955438"/>
            <a:ext cx="3737875" cy="852500"/>
          </a:xfrm>
          <a:prstGeom prst="rect">
            <a:avLst/>
          </a:prstGeom>
          <a:noFill/>
          <a:ln>
            <a:noFill/>
          </a:ln>
        </p:spPr>
      </p:pic>
      <p:pic>
        <p:nvPicPr>
          <p:cNvPr id="238" name="Google Shape;238;p32"/>
          <p:cNvPicPr preferRelativeResize="0"/>
          <p:nvPr/>
        </p:nvPicPr>
        <p:blipFill rotWithShape="1">
          <a:blip r:embed="rId5">
            <a:alphaModFix/>
          </a:blip>
          <a:srcRect b="0" l="0" r="0" t="0"/>
          <a:stretch/>
        </p:blipFill>
        <p:spPr>
          <a:xfrm>
            <a:off x="-2" y="6100126"/>
            <a:ext cx="3979825" cy="757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sz="2800"/>
              <a:t>Operators</a:t>
            </a:r>
            <a:r>
              <a:rPr lang="en-US" sz="2800"/>
              <a:t> in Python</a:t>
            </a:r>
            <a:endParaRPr sz="2591"/>
          </a:p>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Operators are syntax symbols that allow us to perform specific actions on primitive data types</a:t>
            </a:r>
            <a:br>
              <a:rPr lang="en-US" sz="2000"/>
            </a:br>
            <a:r>
              <a:rPr lang="en-US" sz="2000"/>
              <a:t>	and </a:t>
            </a:r>
            <a:r>
              <a:rPr lang="en-US" sz="2000"/>
              <a:t>variables</a:t>
            </a:r>
            <a:r>
              <a:rPr lang="en-US" sz="2000"/>
              <a:t> </a:t>
            </a:r>
            <a:br>
              <a:rPr lang="en-US" sz="2000"/>
            </a:br>
            <a:br>
              <a:rPr lang="en-US" sz="2000"/>
            </a:br>
            <a:r>
              <a:rPr lang="en-US" sz="2000"/>
              <a:t>	In Javascript we can find a lot of operators that each of them is relevant to </a:t>
            </a:r>
            <a:r>
              <a:rPr lang="en-US" sz="2000"/>
              <a:t>different</a:t>
            </a:r>
            <a:r>
              <a:rPr lang="en-US" sz="2000"/>
              <a:t> family</a:t>
            </a:r>
            <a:br>
              <a:rPr lang="en-US" sz="2000"/>
            </a:br>
            <a:r>
              <a:rPr lang="en-US" sz="2000"/>
              <a:t>	</a:t>
            </a:r>
            <a:br>
              <a:rPr lang="en-US" sz="2000"/>
            </a:br>
            <a:r>
              <a:rPr lang="en-US" sz="2000"/>
              <a:t>	The most used operator families are:</a:t>
            </a:r>
            <a:endParaRPr sz="2000"/>
          </a:p>
          <a:p>
            <a:pPr indent="-355600" lvl="0" marL="1371600" marR="0" rtl="0" algn="l">
              <a:lnSpc>
                <a:spcPct val="150000"/>
              </a:lnSpc>
              <a:spcBef>
                <a:spcPts val="1100"/>
              </a:spcBef>
              <a:spcAft>
                <a:spcPts val="0"/>
              </a:spcAft>
              <a:buSzPts val="2000"/>
              <a:buChar char="●"/>
            </a:pPr>
            <a:r>
              <a:rPr b="1" lang="en-US" sz="2000"/>
              <a:t>Arithmetic</a:t>
            </a:r>
            <a:r>
              <a:rPr b="1" lang="en-US" sz="2000"/>
              <a:t> </a:t>
            </a:r>
            <a:r>
              <a:rPr b="1" lang="en-US" sz="2000"/>
              <a:t>o</a:t>
            </a:r>
            <a:r>
              <a:rPr b="1" lang="en-US" sz="2000"/>
              <a:t>perators -</a:t>
            </a:r>
            <a:r>
              <a:rPr lang="en-US" sz="2000"/>
              <a:t> addition, subtraction, multiplication, division exc...</a:t>
            </a:r>
            <a:endParaRPr sz="2000"/>
          </a:p>
          <a:p>
            <a:pPr indent="-355600" lvl="0" marL="1371600" marR="0" rtl="0" algn="l">
              <a:lnSpc>
                <a:spcPct val="150000"/>
              </a:lnSpc>
              <a:spcBef>
                <a:spcPts val="0"/>
              </a:spcBef>
              <a:spcAft>
                <a:spcPts val="0"/>
              </a:spcAft>
              <a:buSzPts val="2000"/>
              <a:buChar char="●"/>
            </a:pPr>
            <a:r>
              <a:rPr b="1" lang="en-US" sz="2000"/>
              <a:t>Relational</a:t>
            </a:r>
            <a:r>
              <a:rPr b="1" lang="en-US" sz="2000"/>
              <a:t> </a:t>
            </a:r>
            <a:r>
              <a:rPr b="1" lang="en-US" sz="2000"/>
              <a:t>o</a:t>
            </a:r>
            <a:r>
              <a:rPr b="1" lang="en-US" sz="2000"/>
              <a:t>perators - </a:t>
            </a:r>
            <a:r>
              <a:rPr lang="en-US" sz="2000"/>
              <a:t>used in logical statements to determine if a logic statement will return a “true” or “false” </a:t>
            </a:r>
            <a:endParaRPr sz="2000"/>
          </a:p>
          <a:p>
            <a:pPr indent="-355600" lvl="0" marL="1371600" marR="0" rtl="0" algn="l">
              <a:lnSpc>
                <a:spcPct val="150000"/>
              </a:lnSpc>
              <a:spcBef>
                <a:spcPts val="0"/>
              </a:spcBef>
              <a:spcAft>
                <a:spcPts val="0"/>
              </a:spcAft>
              <a:buSzPts val="2000"/>
              <a:buChar char="●"/>
            </a:pPr>
            <a:r>
              <a:rPr b="1" lang="en-US" sz="2000"/>
              <a:t>Logical operators - </a:t>
            </a:r>
            <a:r>
              <a:rPr lang="en-US" sz="2000"/>
              <a:t>used in logical statements to determine equality or difference between variables or values</a:t>
            </a:r>
            <a:endParaRPr sz="2000"/>
          </a:p>
          <a:p>
            <a:pPr indent="-355600" lvl="0" marL="1371600" marR="0" rtl="0" algn="l">
              <a:lnSpc>
                <a:spcPct val="150000"/>
              </a:lnSpc>
              <a:spcBef>
                <a:spcPts val="0"/>
              </a:spcBef>
              <a:spcAft>
                <a:spcPts val="0"/>
              </a:spcAft>
              <a:buSzPts val="2000"/>
              <a:buChar char="●"/>
            </a:pPr>
            <a:r>
              <a:rPr b="1" lang="en-US" sz="2000"/>
              <a:t>Assignment operators - </a:t>
            </a:r>
            <a:r>
              <a:rPr lang="en-US" sz="2000"/>
              <a:t>used to assign values to </a:t>
            </a:r>
            <a:r>
              <a:rPr lang="en-US" sz="2000"/>
              <a:t>Javascript</a:t>
            </a:r>
            <a:r>
              <a:rPr lang="en-US" sz="2000"/>
              <a:t> variables </a:t>
            </a: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44" name="Google Shape;244;p3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a:t>
            </a:r>
            <a:br>
              <a:rPr lang="en-US" sz="2000"/>
            </a:b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50" name="Google Shape;250;p3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51" name="Google Shape;251;p34"/>
          <p:cNvPicPr preferRelativeResize="0"/>
          <p:nvPr/>
        </p:nvPicPr>
        <p:blipFill>
          <a:blip r:embed="rId3">
            <a:alphaModFix/>
          </a:blip>
          <a:stretch>
            <a:fillRect/>
          </a:stretch>
        </p:blipFill>
        <p:spPr>
          <a:xfrm>
            <a:off x="1670972" y="564860"/>
            <a:ext cx="8379474" cy="5303774"/>
          </a:xfrm>
          <a:prstGeom prst="rect">
            <a:avLst/>
          </a:prstGeom>
          <a:noFill/>
          <a:ln>
            <a:noFill/>
          </a:ln>
        </p:spPr>
      </p:pic>
      <p:pic>
        <p:nvPicPr>
          <p:cNvPr id="252" name="Google Shape;252;p34"/>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a:t>
            </a:r>
            <a:br>
              <a:rPr lang="en-US" sz="2000"/>
            </a:b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58" name="Google Shape;258;p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59" name="Google Shape;259;p35"/>
          <p:cNvPicPr preferRelativeResize="0"/>
          <p:nvPr/>
        </p:nvPicPr>
        <p:blipFill>
          <a:blip r:embed="rId3">
            <a:alphaModFix/>
          </a:blip>
          <a:stretch>
            <a:fillRect/>
          </a:stretch>
        </p:blipFill>
        <p:spPr>
          <a:xfrm>
            <a:off x="1331237" y="459450"/>
            <a:ext cx="9529517" cy="5357725"/>
          </a:xfrm>
          <a:prstGeom prst="rect">
            <a:avLst/>
          </a:prstGeom>
          <a:noFill/>
          <a:ln>
            <a:noFill/>
          </a:ln>
        </p:spPr>
      </p:pic>
      <p:pic>
        <p:nvPicPr>
          <p:cNvPr id="260" name="Google Shape;260;p35"/>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a:t>
            </a:r>
            <a:br>
              <a:rPr lang="en-US" sz="2000"/>
            </a:b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66" name="Google Shape;266;p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67" name="Google Shape;267;p36"/>
          <p:cNvPicPr preferRelativeResize="0"/>
          <p:nvPr/>
        </p:nvPicPr>
        <p:blipFill>
          <a:blip r:embed="rId3">
            <a:alphaModFix/>
          </a:blip>
          <a:stretch>
            <a:fillRect/>
          </a:stretch>
        </p:blipFill>
        <p:spPr>
          <a:xfrm>
            <a:off x="1445897" y="1413372"/>
            <a:ext cx="9300226" cy="3199050"/>
          </a:xfrm>
          <a:prstGeom prst="rect">
            <a:avLst/>
          </a:prstGeom>
          <a:noFill/>
          <a:ln>
            <a:noFill/>
          </a:ln>
        </p:spPr>
      </p:pic>
      <p:pic>
        <p:nvPicPr>
          <p:cNvPr id="268" name="Google Shape;268;p36"/>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a:t>
            </a:r>
            <a:br>
              <a:rPr lang="en-US" sz="2000"/>
            </a:b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74" name="Google Shape;274;p3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75" name="Google Shape;275;p37"/>
          <p:cNvPicPr preferRelativeResize="0"/>
          <p:nvPr/>
        </p:nvPicPr>
        <p:blipFill>
          <a:blip r:embed="rId3">
            <a:alphaModFix/>
          </a:blip>
          <a:stretch>
            <a:fillRect/>
          </a:stretch>
        </p:blipFill>
        <p:spPr>
          <a:xfrm>
            <a:off x="1265063" y="1419911"/>
            <a:ext cx="9661874" cy="4018175"/>
          </a:xfrm>
          <a:prstGeom prst="rect">
            <a:avLst/>
          </a:prstGeom>
          <a:noFill/>
          <a:ln>
            <a:noFill/>
          </a:ln>
        </p:spPr>
      </p:pic>
      <p:pic>
        <p:nvPicPr>
          <p:cNvPr id="276" name="Google Shape;276;p37"/>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a:t>
            </a:r>
            <a:br>
              <a:rPr lang="en-US" sz="2000"/>
            </a:b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82" name="Google Shape;282;p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83" name="Google Shape;283;p38"/>
          <p:cNvPicPr preferRelativeResize="0"/>
          <p:nvPr/>
        </p:nvPicPr>
        <p:blipFill>
          <a:blip r:embed="rId3">
            <a:alphaModFix/>
          </a:blip>
          <a:stretch>
            <a:fillRect/>
          </a:stretch>
        </p:blipFill>
        <p:spPr>
          <a:xfrm>
            <a:off x="1426000" y="1519225"/>
            <a:ext cx="9382125" cy="3819525"/>
          </a:xfrm>
          <a:prstGeom prst="rect">
            <a:avLst/>
          </a:prstGeom>
          <a:noFill/>
          <a:ln>
            <a:noFill/>
          </a:ln>
        </p:spPr>
      </p:pic>
      <p:pic>
        <p:nvPicPr>
          <p:cNvPr id="284" name="Google Shape;284;p38"/>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1100"/>
              </a:spcBef>
              <a:spcAft>
                <a:spcPts val="0"/>
              </a:spcAft>
              <a:buNone/>
            </a:pPr>
            <a:r>
              <a:t/>
            </a:r>
            <a:endParaRPr sz="1700">
              <a:solidFill>
                <a:srgbClr val="212529"/>
              </a:solidFill>
              <a:highlight>
                <a:srgbClr val="FFFFFF"/>
              </a:highlight>
            </a:endParaRPr>
          </a:p>
          <a:p>
            <a:pPr indent="0" lvl="0" marL="0" marR="0" rtl="0" algn="l">
              <a:lnSpc>
                <a:spcPct val="115000"/>
              </a:lnSpc>
              <a:spcBef>
                <a:spcPts val="1100"/>
              </a:spcBef>
              <a:spcAft>
                <a:spcPts val="0"/>
              </a:spcAft>
              <a:buNone/>
            </a:pPr>
            <a:r>
              <a:rPr lang="en-US" sz="2000"/>
              <a:t>	</a:t>
            </a:r>
            <a:br>
              <a:rPr lang="en-US" sz="2000"/>
            </a:br>
            <a:endParaRPr sz="2000"/>
          </a:p>
          <a:p>
            <a:pPr indent="0" lvl="0" marL="0" marR="0" rtl="0" algn="l">
              <a:lnSpc>
                <a:spcPct val="115000"/>
              </a:lnSpc>
              <a:spcBef>
                <a:spcPts val="1100"/>
              </a:spcBef>
              <a:spcAft>
                <a:spcPts val="1100"/>
              </a:spcAft>
              <a:buNone/>
            </a:pPr>
            <a:r>
              <a:t/>
            </a:r>
            <a:endParaRPr sz="1700">
              <a:solidFill>
                <a:srgbClr val="212529"/>
              </a:solidFill>
              <a:highlight>
                <a:srgbClr val="FFFFFF"/>
              </a:highlight>
            </a:endParaRPr>
          </a:p>
        </p:txBody>
      </p:sp>
      <p:sp>
        <p:nvSpPr>
          <p:cNvPr id="290" name="Google Shape;290;p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91" name="Google Shape;291;p39"/>
          <p:cNvPicPr preferRelativeResize="0"/>
          <p:nvPr/>
        </p:nvPicPr>
        <p:blipFill>
          <a:blip r:embed="rId3">
            <a:alphaModFix/>
          </a:blip>
          <a:stretch>
            <a:fillRect/>
          </a:stretch>
        </p:blipFill>
        <p:spPr>
          <a:xfrm>
            <a:off x="931788" y="1671400"/>
            <a:ext cx="10328425" cy="3124325"/>
          </a:xfrm>
          <a:prstGeom prst="rect">
            <a:avLst/>
          </a:prstGeom>
          <a:noFill/>
          <a:ln>
            <a:noFill/>
          </a:ln>
        </p:spPr>
      </p:pic>
      <p:pic>
        <p:nvPicPr>
          <p:cNvPr id="292" name="Google Shape;292;p39"/>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400"/>
              <a:buFont typeface="Arial"/>
              <a:buNone/>
            </a:pPr>
            <a:r>
              <a:rPr lang="en-US" sz="2800"/>
              <a:t>Assignment </a:t>
            </a:r>
            <a:r>
              <a:rPr lang="en-US" sz="2800"/>
              <a:t>Operators</a:t>
            </a:r>
            <a:endParaRPr sz="2591"/>
          </a:p>
        </p:txBody>
      </p:sp>
      <p:sp>
        <p:nvSpPr>
          <p:cNvPr id="298" name="Google Shape;298;p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99" name="Google Shape;299;p40"/>
          <p:cNvPicPr preferRelativeResize="0"/>
          <p:nvPr/>
        </p:nvPicPr>
        <p:blipFill>
          <a:blip r:embed="rId3">
            <a:alphaModFix/>
          </a:blip>
          <a:stretch>
            <a:fillRect/>
          </a:stretch>
        </p:blipFill>
        <p:spPr>
          <a:xfrm>
            <a:off x="2076725" y="1545826"/>
            <a:ext cx="8436525" cy="3766325"/>
          </a:xfrm>
          <a:prstGeom prst="rect">
            <a:avLst/>
          </a:prstGeom>
          <a:noFill/>
          <a:ln>
            <a:noFill/>
          </a:ln>
        </p:spPr>
      </p:pic>
      <p:pic>
        <p:nvPicPr>
          <p:cNvPr id="300" name="Google Shape;300;p40"/>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rPr b="1" lang="en-US" sz="3400"/>
              <a:t>Class Exercise - </a:t>
            </a:r>
            <a:r>
              <a:rPr b="1" lang="en-US" sz="3400"/>
              <a:t>Variables and Operators</a:t>
            </a:r>
            <a:endParaRPr sz="3400"/>
          </a:p>
          <a:p>
            <a:pPr indent="0" lvl="0" marL="1371600" rtl="0" algn="l">
              <a:lnSpc>
                <a:spcPct val="90000"/>
              </a:lnSpc>
              <a:spcBef>
                <a:spcPts val="500"/>
              </a:spcBef>
              <a:spcAft>
                <a:spcPts val="0"/>
              </a:spcAft>
              <a:buNone/>
            </a:pPr>
            <a:r>
              <a:t/>
            </a:r>
            <a:endParaRPr/>
          </a:p>
          <a:p>
            <a:pPr indent="-215900" lvl="1" marL="800100" rtl="0" algn="l">
              <a:lnSpc>
                <a:spcPct val="90000"/>
              </a:lnSpc>
              <a:spcBef>
                <a:spcPts val="500"/>
              </a:spcBef>
              <a:spcAft>
                <a:spcPts val="0"/>
              </a:spcAft>
              <a:buClr>
                <a:schemeClr val="dk1"/>
              </a:buClr>
              <a:buSzPts val="2000"/>
              <a:buFont typeface="Arial"/>
              <a:buNone/>
            </a:pPr>
            <a:r>
              <a:t/>
            </a:r>
            <a:endParaRPr/>
          </a:p>
          <a:p>
            <a:pPr indent="0" lvl="0" marL="0" rtl="0" algn="l">
              <a:lnSpc>
                <a:spcPct val="90000"/>
              </a:lnSpc>
              <a:spcBef>
                <a:spcPts val="1000"/>
              </a:spcBef>
              <a:spcAft>
                <a:spcPts val="0"/>
              </a:spcAft>
              <a:buClr>
                <a:schemeClr val="dk1"/>
              </a:buClr>
              <a:buSzPts val="2400"/>
              <a:buNone/>
            </a:pPr>
            <a:r>
              <a:t/>
            </a:r>
            <a:endParaRPr/>
          </a:p>
        </p:txBody>
      </p:sp>
      <p:sp>
        <p:nvSpPr>
          <p:cNvPr id="307" name="Google Shape;307;p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308" name="Google Shape;308;p41"/>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SzPts val="2400"/>
              <a:buNone/>
            </a:pPr>
            <a:r>
              <a:rPr lang="en-US"/>
              <a:t>What is Python?</a:t>
            </a:r>
            <a:endParaRPr sz="2191"/>
          </a:p>
          <a:p>
            <a:pPr indent="0" lvl="0" marL="457200" marR="0" rtl="0" algn="l">
              <a:lnSpc>
                <a:spcPct val="150000"/>
              </a:lnSpc>
              <a:spcBef>
                <a:spcPts val="1100"/>
              </a:spcBef>
              <a:spcAft>
                <a:spcPts val="0"/>
              </a:spcAft>
              <a:buNone/>
            </a:pPr>
            <a:r>
              <a:rPr lang="en-US" sz="2000"/>
              <a:t>Python is one of the most popular programming languages in the world. It is widely used for various applications, including web development, data analysis, artificial intelligence, automation, and more. </a:t>
            </a:r>
            <a:br>
              <a:rPr lang="en-US" sz="2000"/>
            </a:br>
            <a:br>
              <a:rPr lang="en-US" sz="2000"/>
            </a:br>
            <a:r>
              <a:rPr lang="en-US" sz="2000"/>
              <a:t>Python was first introduced in 1991 by Guido van Rossum, with the goal of creating a simple, easy-to-read programming language that could be used by both beginners and experienced developers.</a:t>
            </a:r>
            <a:endParaRPr sz="2000"/>
          </a:p>
          <a:p>
            <a:pPr indent="0" lvl="0" marL="457200" marR="0" rtl="0" algn="l">
              <a:lnSpc>
                <a:spcPct val="150000"/>
              </a:lnSpc>
              <a:spcBef>
                <a:spcPts val="1100"/>
              </a:spcBef>
              <a:spcAft>
                <a:spcPts val="1100"/>
              </a:spcAft>
              <a:buNone/>
            </a:pPr>
            <a:r>
              <a:t/>
            </a:r>
            <a:endParaRPr sz="2000"/>
          </a:p>
        </p:txBody>
      </p:sp>
      <p:sp>
        <p:nvSpPr>
          <p:cNvPr id="104" name="Google Shape;104;p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05" name="Google Shape;105;p15"/>
          <p:cNvPicPr preferRelativeResize="0"/>
          <p:nvPr/>
        </p:nvPicPr>
        <p:blipFill>
          <a:blip r:embed="rId3">
            <a:alphaModFix/>
          </a:blip>
          <a:stretch>
            <a:fillRect/>
          </a:stretch>
        </p:blipFill>
        <p:spPr>
          <a:xfrm>
            <a:off x="4952712" y="4217225"/>
            <a:ext cx="2286575" cy="2504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None/>
            </a:pPr>
            <a:r>
              <a:rPr lang="en-US" sz="3000"/>
              <a:t>Class Exercise - Variables and Operators</a:t>
            </a:r>
            <a:endParaRPr sz="3000"/>
          </a:p>
          <a:p>
            <a:pPr indent="0" lvl="0" marL="0" rtl="0" algn="l">
              <a:spcBef>
                <a:spcPts val="0"/>
              </a:spcBef>
              <a:spcAft>
                <a:spcPts val="0"/>
              </a:spcAft>
              <a:buNone/>
            </a:pPr>
            <a:r>
              <a:t/>
            </a:r>
            <a:endParaRPr sz="1600">
              <a:solidFill>
                <a:srgbClr val="595959"/>
              </a:solidFill>
            </a:endParaRPr>
          </a:p>
          <a:p>
            <a:pPr indent="457200" lvl="0" marL="457200" rtl="0" algn="l">
              <a:lnSpc>
                <a:spcPct val="115000"/>
              </a:lnSpc>
              <a:spcBef>
                <a:spcPts val="800"/>
              </a:spcBef>
              <a:spcAft>
                <a:spcPts val="0"/>
              </a:spcAft>
              <a:buNone/>
            </a:pPr>
            <a:r>
              <a:rPr lang="en-US" sz="2000" u="sng"/>
              <a:t>Instructions:</a:t>
            </a:r>
            <a:endParaRPr sz="2000"/>
          </a:p>
          <a:p>
            <a:pPr indent="457200" lvl="0" marL="457200" rtl="0" algn="l">
              <a:lnSpc>
                <a:spcPct val="115000"/>
              </a:lnSpc>
              <a:spcBef>
                <a:spcPts val="800"/>
              </a:spcBef>
              <a:spcAft>
                <a:spcPts val="0"/>
              </a:spcAft>
              <a:buNone/>
            </a:pPr>
            <a:r>
              <a:rPr lang="en-US" sz="2000"/>
              <a:t>Answer the following questions:</a:t>
            </a:r>
            <a:endParaRPr sz="2000"/>
          </a:p>
          <a:p>
            <a:pPr indent="457200" lvl="0" marL="457200" rtl="0" algn="l">
              <a:lnSpc>
                <a:spcPct val="115000"/>
              </a:lnSpc>
              <a:spcBef>
                <a:spcPts val="800"/>
              </a:spcBef>
              <a:spcAft>
                <a:spcPts val="800"/>
              </a:spcAft>
              <a:buNone/>
            </a:pPr>
            <a:br>
              <a:rPr b="1" lang="en-US" sz="2000"/>
            </a:br>
            <a:endParaRPr b="1"/>
          </a:p>
        </p:txBody>
      </p:sp>
      <p:sp>
        <p:nvSpPr>
          <p:cNvPr id="314" name="Google Shape;314;p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315" name="Google Shape;315;p42"/>
          <p:cNvPicPr preferRelativeResize="0"/>
          <p:nvPr/>
        </p:nvPicPr>
        <p:blipFill>
          <a:blip r:embed="rId3">
            <a:alphaModFix/>
          </a:blip>
          <a:stretch>
            <a:fillRect/>
          </a:stretch>
        </p:blipFill>
        <p:spPr>
          <a:xfrm>
            <a:off x="9839825" y="459450"/>
            <a:ext cx="1858301" cy="1858301"/>
          </a:xfrm>
          <a:prstGeom prst="rect">
            <a:avLst/>
          </a:prstGeom>
          <a:noFill/>
          <a:ln>
            <a:noFill/>
          </a:ln>
        </p:spPr>
      </p:pic>
      <p:pic>
        <p:nvPicPr>
          <p:cNvPr id="316" name="Google Shape;316;p42"/>
          <p:cNvPicPr preferRelativeResize="0"/>
          <p:nvPr/>
        </p:nvPicPr>
        <p:blipFill>
          <a:blip r:embed="rId4">
            <a:alphaModFix/>
          </a:blip>
          <a:stretch>
            <a:fillRect/>
          </a:stretch>
        </p:blipFill>
        <p:spPr>
          <a:xfrm>
            <a:off x="3084298" y="2232825"/>
            <a:ext cx="6023400" cy="44886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None/>
            </a:pPr>
            <a:r>
              <a:rPr lang="en-US" sz="3000"/>
              <a:t>Class Exercise - Variables and Operators</a:t>
            </a:r>
            <a:endParaRPr sz="3000"/>
          </a:p>
          <a:p>
            <a:pPr indent="0" lvl="0" marL="0" rtl="0" algn="l">
              <a:spcBef>
                <a:spcPts val="0"/>
              </a:spcBef>
              <a:spcAft>
                <a:spcPts val="0"/>
              </a:spcAft>
              <a:buNone/>
            </a:pPr>
            <a:r>
              <a:t/>
            </a:r>
            <a:endParaRPr sz="1600">
              <a:solidFill>
                <a:srgbClr val="595959"/>
              </a:solidFill>
            </a:endParaRPr>
          </a:p>
          <a:p>
            <a:pPr indent="457200" lvl="0" marL="457200" rtl="0" algn="l">
              <a:lnSpc>
                <a:spcPct val="115000"/>
              </a:lnSpc>
              <a:spcBef>
                <a:spcPts val="800"/>
              </a:spcBef>
              <a:spcAft>
                <a:spcPts val="0"/>
              </a:spcAft>
              <a:buNone/>
            </a:pPr>
            <a:r>
              <a:rPr lang="en-US" sz="2000" u="sng"/>
              <a:t>Instructions:</a:t>
            </a:r>
            <a:endParaRPr sz="2000"/>
          </a:p>
          <a:p>
            <a:pPr indent="457200" lvl="0" marL="457200" rtl="0" algn="l">
              <a:lnSpc>
                <a:spcPct val="115000"/>
              </a:lnSpc>
              <a:spcBef>
                <a:spcPts val="800"/>
              </a:spcBef>
              <a:spcAft>
                <a:spcPts val="0"/>
              </a:spcAft>
              <a:buNone/>
            </a:pPr>
            <a:r>
              <a:rPr lang="en-US" sz="2000"/>
              <a:t>Answer the following questions:</a:t>
            </a:r>
            <a:endParaRPr sz="2000"/>
          </a:p>
          <a:p>
            <a:pPr indent="457200" lvl="0" marL="457200" rtl="0" algn="l">
              <a:lnSpc>
                <a:spcPct val="115000"/>
              </a:lnSpc>
              <a:spcBef>
                <a:spcPts val="800"/>
              </a:spcBef>
              <a:spcAft>
                <a:spcPts val="800"/>
              </a:spcAft>
              <a:buNone/>
            </a:pPr>
            <a:br>
              <a:rPr b="1" lang="en-US" sz="2000"/>
            </a:br>
            <a:endParaRPr b="1"/>
          </a:p>
        </p:txBody>
      </p:sp>
      <p:sp>
        <p:nvSpPr>
          <p:cNvPr id="322" name="Google Shape;322;p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323" name="Google Shape;323;p43"/>
          <p:cNvPicPr preferRelativeResize="0"/>
          <p:nvPr/>
        </p:nvPicPr>
        <p:blipFill>
          <a:blip r:embed="rId3">
            <a:alphaModFix/>
          </a:blip>
          <a:stretch>
            <a:fillRect/>
          </a:stretch>
        </p:blipFill>
        <p:spPr>
          <a:xfrm>
            <a:off x="9839825" y="459450"/>
            <a:ext cx="1858301" cy="1858301"/>
          </a:xfrm>
          <a:prstGeom prst="rect">
            <a:avLst/>
          </a:prstGeom>
          <a:noFill/>
          <a:ln>
            <a:noFill/>
          </a:ln>
        </p:spPr>
      </p:pic>
      <p:pic>
        <p:nvPicPr>
          <p:cNvPr id="324" name="Google Shape;324;p43"/>
          <p:cNvPicPr preferRelativeResize="0"/>
          <p:nvPr/>
        </p:nvPicPr>
        <p:blipFill>
          <a:blip r:embed="rId4">
            <a:alphaModFix/>
          </a:blip>
          <a:stretch>
            <a:fillRect/>
          </a:stretch>
        </p:blipFill>
        <p:spPr>
          <a:xfrm>
            <a:off x="5482873" y="1111198"/>
            <a:ext cx="2686025" cy="5610251"/>
          </a:xfrm>
          <a:prstGeom prst="rect">
            <a:avLst/>
          </a:prstGeom>
          <a:noFill/>
          <a:ln>
            <a:noFill/>
          </a:ln>
        </p:spPr>
      </p:pic>
      <p:pic>
        <p:nvPicPr>
          <p:cNvPr id="325" name="Google Shape;325;p43"/>
          <p:cNvPicPr preferRelativeResize="0"/>
          <p:nvPr/>
        </p:nvPicPr>
        <p:blipFill rotWithShape="1">
          <a:blip r:embed="rId5">
            <a:alphaModFix/>
          </a:blip>
          <a:srcRect b="0" l="0" r="0" t="0"/>
          <a:stretch/>
        </p:blipFill>
        <p:spPr>
          <a:xfrm>
            <a:off x="-2" y="6100126"/>
            <a:ext cx="3979825" cy="757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None/>
            </a:pPr>
            <a:r>
              <a:rPr lang="en-US" sz="3000"/>
              <a:t>Class Exercise - </a:t>
            </a:r>
            <a:r>
              <a:rPr lang="en-US" sz="3000"/>
              <a:t>Variables and Operators</a:t>
            </a:r>
            <a:endParaRPr sz="3000"/>
          </a:p>
          <a:p>
            <a:pPr indent="0" lvl="0" marL="0" rtl="0" algn="l">
              <a:spcBef>
                <a:spcPts val="0"/>
              </a:spcBef>
              <a:spcAft>
                <a:spcPts val="0"/>
              </a:spcAft>
              <a:buNone/>
            </a:pPr>
            <a:r>
              <a:t/>
            </a:r>
            <a:endParaRPr sz="1600">
              <a:solidFill>
                <a:srgbClr val="595959"/>
              </a:solidFill>
            </a:endParaRPr>
          </a:p>
          <a:p>
            <a:pPr indent="457200" lvl="0" marL="457200" rtl="0" algn="l">
              <a:lnSpc>
                <a:spcPct val="115000"/>
              </a:lnSpc>
              <a:spcBef>
                <a:spcPts val="800"/>
              </a:spcBef>
              <a:spcAft>
                <a:spcPts val="0"/>
              </a:spcAft>
              <a:buNone/>
            </a:pPr>
            <a:r>
              <a:rPr b="1" lang="en-US" sz="2000" u="sng"/>
              <a:t>Instructions:</a:t>
            </a:r>
            <a:endParaRPr b="1" sz="2000"/>
          </a:p>
          <a:p>
            <a:pPr indent="457200" lvl="0" marL="457200" rtl="0" algn="l">
              <a:lnSpc>
                <a:spcPct val="150000"/>
              </a:lnSpc>
              <a:spcBef>
                <a:spcPts val="800"/>
              </a:spcBef>
              <a:spcAft>
                <a:spcPts val="0"/>
              </a:spcAft>
              <a:buNone/>
            </a:pPr>
            <a:r>
              <a:rPr lang="en-US" sz="2000"/>
              <a:t>Open the PyCharm IDE and go to existing project or create new project</a:t>
            </a:r>
            <a:endParaRPr sz="2000"/>
          </a:p>
          <a:p>
            <a:pPr indent="457200" lvl="0" marL="457200" rtl="0" algn="l">
              <a:lnSpc>
                <a:spcPct val="150000"/>
              </a:lnSpc>
              <a:spcBef>
                <a:spcPts val="800"/>
              </a:spcBef>
              <a:spcAft>
                <a:spcPts val="0"/>
              </a:spcAft>
              <a:buNone/>
            </a:pPr>
            <a:r>
              <a:rPr lang="en-US" sz="2000"/>
              <a:t>Write a Python program that execute the following:</a:t>
            </a:r>
            <a:endParaRPr sz="2000"/>
          </a:p>
          <a:p>
            <a:pPr indent="-355600" lvl="0" marL="1828800" rtl="0" algn="l">
              <a:lnSpc>
                <a:spcPct val="150000"/>
              </a:lnSpc>
              <a:spcBef>
                <a:spcPts val="800"/>
              </a:spcBef>
              <a:spcAft>
                <a:spcPts val="0"/>
              </a:spcAft>
              <a:buSzPts val="2000"/>
              <a:buChar char="●"/>
            </a:pPr>
            <a:r>
              <a:rPr lang="en-US" sz="2000"/>
              <a:t>Create two variables and save and assigned two numbers to them</a:t>
            </a:r>
            <a:endParaRPr sz="2000"/>
          </a:p>
          <a:p>
            <a:pPr indent="-355600" lvl="0" marL="1828800" rtl="0" algn="l">
              <a:lnSpc>
                <a:spcPct val="150000"/>
              </a:lnSpc>
              <a:spcBef>
                <a:spcPts val="0"/>
              </a:spcBef>
              <a:spcAft>
                <a:spcPts val="0"/>
              </a:spcAft>
              <a:buSzPts val="2000"/>
              <a:buChar char="●"/>
            </a:pPr>
            <a:r>
              <a:rPr lang="en-US" sz="2000"/>
              <a:t>Print the result of every </a:t>
            </a:r>
            <a:r>
              <a:rPr lang="en-US" sz="2000"/>
              <a:t>arithmetic</a:t>
            </a:r>
            <a:r>
              <a:rPr lang="en-US" sz="2000"/>
              <a:t> operator we learned </a:t>
            </a:r>
            <a:endParaRPr sz="2000"/>
          </a:p>
          <a:p>
            <a:pPr indent="-355600" lvl="0" marL="1828800" rtl="0" algn="l">
              <a:lnSpc>
                <a:spcPct val="150000"/>
              </a:lnSpc>
              <a:spcBef>
                <a:spcPts val="0"/>
              </a:spcBef>
              <a:spcAft>
                <a:spcPts val="0"/>
              </a:spcAft>
              <a:buSzPts val="2000"/>
              <a:buChar char="●"/>
            </a:pPr>
            <a:r>
              <a:rPr lang="en-US" sz="2000"/>
              <a:t>Use print()</a:t>
            </a:r>
            <a:r>
              <a:rPr lang="en-US" sz="2000"/>
              <a:t> function for print the result </a:t>
            </a:r>
            <a:endParaRPr sz="2000"/>
          </a:p>
          <a:p>
            <a:pPr indent="-355600" lvl="0" marL="1828800" rtl="0" algn="l">
              <a:lnSpc>
                <a:spcPct val="150000"/>
              </a:lnSpc>
              <a:spcBef>
                <a:spcPts val="0"/>
              </a:spcBef>
              <a:spcAft>
                <a:spcPts val="0"/>
              </a:spcAft>
              <a:buSzPts val="2000"/>
              <a:buChar char="●"/>
            </a:pPr>
            <a:r>
              <a:rPr lang="en-US" sz="2000"/>
              <a:t>Override every value from every variable you created with a new value (not necessary from the same type)</a:t>
            </a:r>
            <a:endParaRPr sz="2000"/>
          </a:p>
          <a:p>
            <a:pPr indent="-355600" lvl="0" marL="1828800" rtl="0" algn="l">
              <a:lnSpc>
                <a:spcPct val="150000"/>
              </a:lnSpc>
              <a:spcBef>
                <a:spcPts val="0"/>
              </a:spcBef>
              <a:spcAft>
                <a:spcPts val="0"/>
              </a:spcAft>
              <a:buSzPts val="2000"/>
              <a:buChar char="●"/>
            </a:pPr>
            <a:r>
              <a:rPr lang="en-US" sz="2000"/>
              <a:t>Print the result of the override action using the print() function</a:t>
            </a:r>
            <a:endParaRPr b="1"/>
          </a:p>
        </p:txBody>
      </p:sp>
      <p:sp>
        <p:nvSpPr>
          <p:cNvPr id="331" name="Google Shape;331;p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332" name="Google Shape;332;p44"/>
          <p:cNvPicPr preferRelativeResize="0"/>
          <p:nvPr/>
        </p:nvPicPr>
        <p:blipFill>
          <a:blip r:embed="rId3">
            <a:alphaModFix/>
          </a:blip>
          <a:stretch>
            <a:fillRect/>
          </a:stretch>
        </p:blipFill>
        <p:spPr>
          <a:xfrm>
            <a:off x="9839825" y="459450"/>
            <a:ext cx="1858301" cy="1858301"/>
          </a:xfrm>
          <a:prstGeom prst="rect">
            <a:avLst/>
          </a:prstGeom>
          <a:noFill/>
          <a:ln>
            <a:noFill/>
          </a:ln>
        </p:spPr>
      </p:pic>
      <p:pic>
        <p:nvPicPr>
          <p:cNvPr id="333" name="Google Shape;333;p44"/>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spcBef>
                <a:spcPts val="0"/>
              </a:spcBef>
              <a:spcAft>
                <a:spcPts val="0"/>
              </a:spcAft>
              <a:buClr>
                <a:schemeClr val="dk1"/>
              </a:buClr>
              <a:buSzPts val="2400"/>
              <a:buNone/>
            </a:pPr>
            <a:r>
              <a:rPr b="1" lang="en-US" sz="3400"/>
              <a:t>Class Exercise </a:t>
            </a:r>
            <a:r>
              <a:rPr b="1" lang="en-US" sz="3400"/>
              <a:t>Solution</a:t>
            </a:r>
            <a:r>
              <a:rPr b="1" lang="en-US" sz="3400"/>
              <a:t> - Variables and Operators</a:t>
            </a:r>
            <a:endParaRPr sz="3400"/>
          </a:p>
          <a:p>
            <a:pPr indent="0" lvl="0" marL="0" rtl="0" algn="ctr">
              <a:lnSpc>
                <a:spcPct val="90000"/>
              </a:lnSpc>
              <a:spcBef>
                <a:spcPts val="0"/>
              </a:spcBef>
              <a:spcAft>
                <a:spcPts val="0"/>
              </a:spcAft>
              <a:buClr>
                <a:schemeClr val="dk1"/>
              </a:buClr>
              <a:buSzPts val="2400"/>
              <a:buNone/>
            </a:pPr>
            <a:r>
              <a:t/>
            </a:r>
            <a:endParaRPr b="1" sz="3400"/>
          </a:p>
          <a:p>
            <a:pPr indent="0" lvl="0" marL="1371600" rtl="0" algn="l">
              <a:lnSpc>
                <a:spcPct val="90000"/>
              </a:lnSpc>
              <a:spcBef>
                <a:spcPts val="500"/>
              </a:spcBef>
              <a:spcAft>
                <a:spcPts val="0"/>
              </a:spcAft>
              <a:buNone/>
            </a:pPr>
            <a:r>
              <a:t/>
            </a:r>
            <a:endParaRPr/>
          </a:p>
          <a:p>
            <a:pPr indent="-215900" lvl="1" marL="800100" rtl="0" algn="l">
              <a:lnSpc>
                <a:spcPct val="90000"/>
              </a:lnSpc>
              <a:spcBef>
                <a:spcPts val="500"/>
              </a:spcBef>
              <a:spcAft>
                <a:spcPts val="0"/>
              </a:spcAft>
              <a:buClr>
                <a:schemeClr val="dk1"/>
              </a:buClr>
              <a:buSzPts val="2000"/>
              <a:buFont typeface="Arial"/>
              <a:buNone/>
            </a:pPr>
            <a:r>
              <a:t/>
            </a:r>
            <a:endParaRPr/>
          </a:p>
          <a:p>
            <a:pPr indent="0" lvl="0" marL="0" rtl="0" algn="l">
              <a:lnSpc>
                <a:spcPct val="90000"/>
              </a:lnSpc>
              <a:spcBef>
                <a:spcPts val="1000"/>
              </a:spcBef>
              <a:spcAft>
                <a:spcPts val="0"/>
              </a:spcAft>
              <a:buClr>
                <a:schemeClr val="dk1"/>
              </a:buClr>
              <a:buSzPts val="2400"/>
              <a:buNone/>
            </a:pPr>
            <a:r>
              <a:t/>
            </a:r>
            <a:endParaRPr/>
          </a:p>
        </p:txBody>
      </p:sp>
      <p:sp>
        <p:nvSpPr>
          <p:cNvPr id="340" name="Google Shape;340;p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341" name="Google Shape;341;p45"/>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SzPts val="2400"/>
              <a:buNone/>
            </a:pPr>
            <a:r>
              <a:rPr lang="en-US"/>
              <a:t>What is Python?</a:t>
            </a:r>
            <a:endParaRPr sz="2191"/>
          </a:p>
          <a:p>
            <a:pPr indent="0" lvl="0" marL="457200" marR="0" rtl="0" algn="l">
              <a:lnSpc>
                <a:spcPct val="150000"/>
              </a:lnSpc>
              <a:spcBef>
                <a:spcPts val="1100"/>
              </a:spcBef>
              <a:spcAft>
                <a:spcPts val="0"/>
              </a:spcAft>
              <a:buNone/>
            </a:pPr>
            <a:r>
              <a:rPr lang="en-US" sz="2000"/>
              <a:t>By using Python, we can build:</a:t>
            </a:r>
            <a:endParaRPr sz="2000"/>
          </a:p>
          <a:p>
            <a:pPr indent="-355600" lvl="0" marL="1371600" marR="0" rtl="0" algn="l">
              <a:lnSpc>
                <a:spcPct val="150000"/>
              </a:lnSpc>
              <a:spcBef>
                <a:spcPts val="1100"/>
              </a:spcBef>
              <a:spcAft>
                <a:spcPts val="0"/>
              </a:spcAft>
              <a:buSzPts val="2000"/>
              <a:buChar char="●"/>
            </a:pPr>
            <a:r>
              <a:rPr lang="en-US" sz="2000"/>
              <a:t>Backend web applications using frameworks such as Django and Flask</a:t>
            </a:r>
            <a:endParaRPr sz="2000"/>
          </a:p>
          <a:p>
            <a:pPr indent="-355600" lvl="0" marL="1371600" marR="0" rtl="0" algn="l">
              <a:lnSpc>
                <a:spcPct val="150000"/>
              </a:lnSpc>
              <a:spcBef>
                <a:spcPts val="0"/>
              </a:spcBef>
              <a:spcAft>
                <a:spcPts val="0"/>
              </a:spcAft>
              <a:buSzPts val="2000"/>
              <a:buChar char="●"/>
            </a:pPr>
            <a:r>
              <a:rPr lang="en-US" sz="2000"/>
              <a:t>Data analysis and visualization tools using libraries like Pandas, NumPy, and Matplotlib</a:t>
            </a:r>
            <a:endParaRPr sz="2000"/>
          </a:p>
          <a:p>
            <a:pPr indent="-355600" lvl="0" marL="1371600" marR="0" rtl="0" algn="l">
              <a:lnSpc>
                <a:spcPct val="150000"/>
              </a:lnSpc>
              <a:spcBef>
                <a:spcPts val="0"/>
              </a:spcBef>
              <a:spcAft>
                <a:spcPts val="0"/>
              </a:spcAft>
              <a:buSzPts val="2000"/>
              <a:buChar char="●"/>
            </a:pPr>
            <a:r>
              <a:rPr lang="en-US" sz="2000"/>
              <a:t>Machine learning and artificial intelligence applications with TensorFlow, PyTorch, and Scikit-learn</a:t>
            </a:r>
            <a:endParaRPr sz="2000"/>
          </a:p>
          <a:p>
            <a:pPr indent="-355600" lvl="0" marL="1371600" marR="0" rtl="0" algn="l">
              <a:lnSpc>
                <a:spcPct val="150000"/>
              </a:lnSpc>
              <a:spcBef>
                <a:spcPts val="0"/>
              </a:spcBef>
              <a:spcAft>
                <a:spcPts val="0"/>
              </a:spcAft>
              <a:buSzPts val="2000"/>
              <a:buChar char="●"/>
            </a:pPr>
            <a:r>
              <a:rPr lang="en-US" sz="2000"/>
              <a:t>Automation and scripting tasks for various purposes, like web scraping and system administration</a:t>
            </a:r>
            <a:endParaRPr sz="2000"/>
          </a:p>
          <a:p>
            <a:pPr indent="-355600" lvl="0" marL="1371600" marR="0" rtl="0" algn="l">
              <a:lnSpc>
                <a:spcPct val="150000"/>
              </a:lnSpc>
              <a:spcBef>
                <a:spcPts val="0"/>
              </a:spcBef>
              <a:spcAft>
                <a:spcPts val="0"/>
              </a:spcAft>
              <a:buSzPts val="2000"/>
              <a:buChar char="●"/>
            </a:pPr>
            <a:r>
              <a:rPr lang="en-US" sz="2000"/>
              <a:t>Games using libraries like Pygame and Panda3D</a:t>
            </a:r>
            <a:endParaRPr sz="2000"/>
          </a:p>
          <a:p>
            <a:pPr indent="0" lvl="0" marL="457200" marR="0" rtl="0" algn="l">
              <a:lnSpc>
                <a:spcPct val="150000"/>
              </a:lnSpc>
              <a:spcBef>
                <a:spcPts val="1100"/>
              </a:spcBef>
              <a:spcAft>
                <a:spcPts val="1100"/>
              </a:spcAft>
              <a:buNone/>
            </a:pPr>
            <a:r>
              <a:t/>
            </a:r>
            <a:endParaRPr sz="2000"/>
          </a:p>
        </p:txBody>
      </p:sp>
      <p:sp>
        <p:nvSpPr>
          <p:cNvPr id="111" name="Google Shape;111;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7" name="Google Shape;117;p17"/>
          <p:cNvPicPr preferRelativeResize="0"/>
          <p:nvPr/>
        </p:nvPicPr>
        <p:blipFill rotWithShape="1">
          <a:blip r:embed="rId3">
            <a:alphaModFix/>
          </a:blip>
          <a:srcRect b="0" l="0" r="0" t="0"/>
          <a:stretch/>
        </p:blipFill>
        <p:spPr>
          <a:xfrm>
            <a:off x="-2" y="6100126"/>
            <a:ext cx="3979825" cy="757875"/>
          </a:xfrm>
          <a:prstGeom prst="rect">
            <a:avLst/>
          </a:prstGeom>
          <a:noFill/>
          <a:ln>
            <a:noFill/>
          </a:ln>
        </p:spPr>
      </p:pic>
      <p:pic>
        <p:nvPicPr>
          <p:cNvPr id="118" name="Google Shape;118;p17"/>
          <p:cNvPicPr preferRelativeResize="0"/>
          <p:nvPr/>
        </p:nvPicPr>
        <p:blipFill>
          <a:blip r:embed="rId4">
            <a:alphaModFix/>
          </a:blip>
          <a:stretch>
            <a:fillRect/>
          </a:stretch>
        </p:blipFill>
        <p:spPr>
          <a:xfrm>
            <a:off x="962025" y="510600"/>
            <a:ext cx="10267926" cy="5262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sz="3100"/>
              <a:t>Client side vs Server side</a:t>
            </a:r>
            <a:endParaRPr sz="2891"/>
          </a:p>
          <a:p>
            <a:pPr indent="0" lvl="0" marL="457200" marR="0" rtl="0" algn="l">
              <a:lnSpc>
                <a:spcPct val="115000"/>
              </a:lnSpc>
              <a:spcBef>
                <a:spcPts val="1100"/>
              </a:spcBef>
              <a:spcAft>
                <a:spcPts val="0"/>
              </a:spcAft>
              <a:buNone/>
            </a:pPr>
            <a:r>
              <a:t/>
            </a:r>
            <a:endParaRPr sz="1700"/>
          </a:p>
          <a:p>
            <a:pPr indent="0" lvl="0" marL="0" marR="0" rtl="0" algn="l">
              <a:lnSpc>
                <a:spcPct val="115000"/>
              </a:lnSpc>
              <a:spcBef>
                <a:spcPts val="1100"/>
              </a:spcBef>
              <a:spcAft>
                <a:spcPts val="1100"/>
              </a:spcAft>
              <a:buNone/>
            </a:pPr>
            <a:r>
              <a:t/>
            </a:r>
            <a:endParaRPr sz="1700"/>
          </a:p>
        </p:txBody>
      </p:sp>
      <p:sp>
        <p:nvSpPr>
          <p:cNvPr id="124" name="Google Shape;124;p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5" name="Google Shape;125;p18"/>
          <p:cNvPicPr preferRelativeResize="0"/>
          <p:nvPr/>
        </p:nvPicPr>
        <p:blipFill>
          <a:blip r:embed="rId3">
            <a:alphaModFix/>
          </a:blip>
          <a:stretch>
            <a:fillRect/>
          </a:stretch>
        </p:blipFill>
        <p:spPr>
          <a:xfrm>
            <a:off x="2755650" y="1424775"/>
            <a:ext cx="6680700" cy="4008425"/>
          </a:xfrm>
          <a:prstGeom prst="rect">
            <a:avLst/>
          </a:prstGeom>
          <a:noFill/>
          <a:ln>
            <a:noFill/>
          </a:ln>
        </p:spPr>
      </p:pic>
      <p:pic>
        <p:nvPicPr>
          <p:cNvPr id="126" name="Google Shape;126;p18"/>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2400"/>
              <a:buNone/>
            </a:pPr>
            <a:r>
              <a:rPr lang="en-US" sz="2800"/>
              <a:t>Client Side</a:t>
            </a:r>
            <a:endParaRPr sz="2591"/>
          </a:p>
          <a:p>
            <a:pPr indent="0" lvl="0" marL="0" marR="0" rtl="0" algn="l">
              <a:lnSpc>
                <a:spcPct val="115000"/>
              </a:lnSpc>
              <a:spcBef>
                <a:spcPts val="1100"/>
              </a:spcBef>
              <a:spcAft>
                <a:spcPts val="0"/>
              </a:spcAft>
              <a:buNone/>
            </a:pPr>
            <a:r>
              <a:rPr lang="en-US" sz="1700"/>
              <a:t>	</a:t>
            </a:r>
            <a:endParaRPr sz="1700"/>
          </a:p>
          <a:p>
            <a:pPr indent="0" lvl="0" marL="0" marR="0" rtl="0" algn="l">
              <a:lnSpc>
                <a:spcPct val="115000"/>
              </a:lnSpc>
              <a:spcBef>
                <a:spcPts val="1100"/>
              </a:spcBef>
              <a:spcAft>
                <a:spcPts val="0"/>
              </a:spcAft>
              <a:buNone/>
            </a:pPr>
            <a:r>
              <a:rPr lang="en-US" sz="1700"/>
              <a:t>	A Client can be every machine that its purpose is to make requests through the web and display the response</a:t>
            </a:r>
            <a:endParaRPr sz="1700"/>
          </a:p>
          <a:p>
            <a:pPr indent="0" lvl="0" marL="457200" marR="0" rtl="0" algn="l">
              <a:lnSpc>
                <a:spcPct val="115000"/>
              </a:lnSpc>
              <a:spcBef>
                <a:spcPts val="1100"/>
              </a:spcBef>
              <a:spcAft>
                <a:spcPts val="0"/>
              </a:spcAft>
              <a:buNone/>
            </a:pPr>
            <a:r>
              <a:rPr lang="en-US" sz="1700"/>
              <a:t>For example </a:t>
            </a:r>
            <a:r>
              <a:rPr lang="en-US" sz="1700"/>
              <a:t>- </a:t>
            </a:r>
            <a:r>
              <a:rPr lang="en-US" sz="1700"/>
              <a:t>: </a:t>
            </a:r>
            <a:endParaRPr sz="1700"/>
          </a:p>
          <a:p>
            <a:pPr indent="0" lvl="0" marL="457200" marR="0" rtl="0" algn="l">
              <a:lnSpc>
                <a:spcPct val="115000"/>
              </a:lnSpc>
              <a:spcBef>
                <a:spcPts val="1100"/>
              </a:spcBef>
              <a:spcAft>
                <a:spcPts val="0"/>
              </a:spcAft>
              <a:buNone/>
            </a:pPr>
            <a:r>
              <a:t/>
            </a:r>
            <a:endParaRPr sz="1700"/>
          </a:p>
          <a:p>
            <a:pPr indent="0" lvl="0" marL="457200" marR="0" rtl="0" algn="l">
              <a:lnSpc>
                <a:spcPct val="115000"/>
              </a:lnSpc>
              <a:spcBef>
                <a:spcPts val="1100"/>
              </a:spcBef>
              <a:spcAft>
                <a:spcPts val="0"/>
              </a:spcAft>
              <a:buNone/>
            </a:pPr>
            <a:r>
              <a:t/>
            </a:r>
            <a:endParaRPr sz="2000"/>
          </a:p>
          <a:p>
            <a:pPr indent="0" lvl="0" marL="0" marR="0" rtl="0" algn="l">
              <a:lnSpc>
                <a:spcPct val="115000"/>
              </a:lnSpc>
              <a:spcBef>
                <a:spcPts val="1100"/>
              </a:spcBef>
              <a:spcAft>
                <a:spcPts val="0"/>
              </a:spcAft>
              <a:buNone/>
            </a:pPr>
            <a:r>
              <a:rPr lang="en-US"/>
              <a:t>	</a:t>
            </a:r>
            <a:endParaRPr/>
          </a:p>
          <a:p>
            <a:pPr indent="0" lvl="0" marL="0" marR="0" rtl="0" algn="l">
              <a:lnSpc>
                <a:spcPct val="115000"/>
              </a:lnSpc>
              <a:spcBef>
                <a:spcPts val="1100"/>
              </a:spcBef>
              <a:spcAft>
                <a:spcPts val="0"/>
              </a:spcAft>
              <a:buNone/>
            </a:pPr>
            <a:r>
              <a:t/>
            </a:r>
            <a:endParaRPr b="1" sz="1700" u="sng">
              <a:solidFill>
                <a:srgbClr val="FF0000"/>
              </a:solidFill>
            </a:endParaRPr>
          </a:p>
          <a:p>
            <a:pPr indent="0" lvl="0" marL="0" marR="0" rtl="0" algn="l">
              <a:lnSpc>
                <a:spcPct val="115000"/>
              </a:lnSpc>
              <a:spcBef>
                <a:spcPts val="1100"/>
              </a:spcBef>
              <a:spcAft>
                <a:spcPts val="0"/>
              </a:spcAft>
              <a:buNone/>
            </a:pPr>
            <a:r>
              <a:t/>
            </a:r>
            <a:endParaRPr b="1" sz="1700" u="sng">
              <a:solidFill>
                <a:srgbClr val="FF0000"/>
              </a:solidFill>
            </a:endParaRPr>
          </a:p>
          <a:p>
            <a:pPr indent="0" lvl="0" marL="0" marR="0" rtl="0" algn="l">
              <a:lnSpc>
                <a:spcPct val="115000"/>
              </a:lnSpc>
              <a:spcBef>
                <a:spcPts val="1100"/>
              </a:spcBef>
              <a:spcAft>
                <a:spcPts val="0"/>
              </a:spcAft>
              <a:buNone/>
            </a:pPr>
            <a:r>
              <a:rPr lang="en-US" sz="1700"/>
              <a:t>	A client can also be a program like web browsers or desktop applications that have a</a:t>
            </a:r>
            <a:br>
              <a:rPr lang="en-US" sz="1700"/>
            </a:br>
            <a:r>
              <a:rPr lang="en-US" sz="1700"/>
              <a:t>	connection to the web (like word, excel, computer game, exc... ) </a:t>
            </a:r>
            <a:endParaRPr sz="1700"/>
          </a:p>
          <a:p>
            <a:pPr indent="0" lvl="0" marL="0" marR="0" rtl="0" algn="l">
              <a:lnSpc>
                <a:spcPct val="115000"/>
              </a:lnSpc>
              <a:spcBef>
                <a:spcPts val="1100"/>
              </a:spcBef>
              <a:spcAft>
                <a:spcPts val="0"/>
              </a:spcAft>
              <a:buNone/>
            </a:pPr>
            <a:r>
              <a:t/>
            </a:r>
            <a:endParaRPr sz="1700"/>
          </a:p>
          <a:p>
            <a:pPr indent="0" lvl="0" marL="0" marR="0" rtl="0" algn="l">
              <a:lnSpc>
                <a:spcPct val="115000"/>
              </a:lnSpc>
              <a:spcBef>
                <a:spcPts val="1100"/>
              </a:spcBef>
              <a:spcAft>
                <a:spcPts val="0"/>
              </a:spcAft>
              <a:buNone/>
            </a:pPr>
            <a:r>
              <a:rPr lang="en-US" sz="1700"/>
              <a:t>	Basically we can say that a client is a machine or a program the its purpose is to make requests through the</a:t>
            </a:r>
            <a:br>
              <a:rPr lang="en-US" sz="1700"/>
            </a:br>
            <a:r>
              <a:rPr lang="en-US" sz="1700"/>
              <a:t>	web and display the response</a:t>
            </a:r>
            <a:endParaRPr sz="1700"/>
          </a:p>
          <a:p>
            <a:pPr indent="0" lvl="0" marL="0" marR="0" rtl="0" algn="l">
              <a:lnSpc>
                <a:spcPct val="115000"/>
              </a:lnSpc>
              <a:spcBef>
                <a:spcPts val="1100"/>
              </a:spcBef>
              <a:spcAft>
                <a:spcPts val="1100"/>
              </a:spcAft>
              <a:buNone/>
            </a:pPr>
            <a:r>
              <a:t/>
            </a:r>
            <a:endParaRPr sz="1700"/>
          </a:p>
        </p:txBody>
      </p:sp>
      <p:sp>
        <p:nvSpPr>
          <p:cNvPr id="132" name="Google Shape;132;p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33" name="Google Shape;133;p19"/>
          <p:cNvPicPr preferRelativeResize="0"/>
          <p:nvPr/>
        </p:nvPicPr>
        <p:blipFill>
          <a:blip r:embed="rId3">
            <a:alphaModFix/>
          </a:blip>
          <a:stretch>
            <a:fillRect/>
          </a:stretch>
        </p:blipFill>
        <p:spPr>
          <a:xfrm>
            <a:off x="1903450" y="2558963"/>
            <a:ext cx="1889475" cy="1889475"/>
          </a:xfrm>
          <a:prstGeom prst="rect">
            <a:avLst/>
          </a:prstGeom>
          <a:noFill/>
          <a:ln>
            <a:noFill/>
          </a:ln>
        </p:spPr>
      </p:pic>
      <p:pic>
        <p:nvPicPr>
          <p:cNvPr id="134" name="Google Shape;134;p19"/>
          <p:cNvPicPr preferRelativeResize="0"/>
          <p:nvPr/>
        </p:nvPicPr>
        <p:blipFill>
          <a:blip r:embed="rId4">
            <a:alphaModFix/>
          </a:blip>
          <a:stretch>
            <a:fillRect/>
          </a:stretch>
        </p:blipFill>
        <p:spPr>
          <a:xfrm>
            <a:off x="4122525" y="2558963"/>
            <a:ext cx="1889475" cy="1889475"/>
          </a:xfrm>
          <a:prstGeom prst="rect">
            <a:avLst/>
          </a:prstGeom>
          <a:noFill/>
          <a:ln>
            <a:noFill/>
          </a:ln>
        </p:spPr>
      </p:pic>
      <p:pic>
        <p:nvPicPr>
          <p:cNvPr id="135" name="Google Shape;135;p19"/>
          <p:cNvPicPr preferRelativeResize="0"/>
          <p:nvPr/>
        </p:nvPicPr>
        <p:blipFill>
          <a:blip r:embed="rId5">
            <a:alphaModFix/>
          </a:blip>
          <a:stretch>
            <a:fillRect/>
          </a:stretch>
        </p:blipFill>
        <p:spPr>
          <a:xfrm>
            <a:off x="6012000" y="2484275"/>
            <a:ext cx="1889475" cy="1889475"/>
          </a:xfrm>
          <a:prstGeom prst="rect">
            <a:avLst/>
          </a:prstGeom>
          <a:noFill/>
          <a:ln>
            <a:noFill/>
          </a:ln>
        </p:spPr>
      </p:pic>
      <p:pic>
        <p:nvPicPr>
          <p:cNvPr id="136" name="Google Shape;136;p19"/>
          <p:cNvPicPr preferRelativeResize="0"/>
          <p:nvPr/>
        </p:nvPicPr>
        <p:blipFill>
          <a:blip r:embed="rId6">
            <a:alphaModFix/>
          </a:blip>
          <a:stretch>
            <a:fillRect/>
          </a:stretch>
        </p:blipFill>
        <p:spPr>
          <a:xfrm>
            <a:off x="7901475" y="2954725"/>
            <a:ext cx="1097949" cy="1097949"/>
          </a:xfrm>
          <a:prstGeom prst="rect">
            <a:avLst/>
          </a:prstGeom>
          <a:noFill/>
          <a:ln>
            <a:noFill/>
          </a:ln>
        </p:spPr>
      </p:pic>
      <p:pic>
        <p:nvPicPr>
          <p:cNvPr id="137" name="Google Shape;137;p19"/>
          <p:cNvPicPr preferRelativeResize="0"/>
          <p:nvPr/>
        </p:nvPicPr>
        <p:blipFill rotWithShape="1">
          <a:blip r:embed="rId7">
            <a:alphaModFix/>
          </a:blip>
          <a:srcRect b="0" l="0" r="0" t="0"/>
          <a:stretch/>
        </p:blipFill>
        <p:spPr>
          <a:xfrm>
            <a:off x="-2" y="6100126"/>
            <a:ext cx="3979825" cy="757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90000"/>
              </a:lnSpc>
              <a:spcBef>
                <a:spcPts val="0"/>
              </a:spcBef>
              <a:spcAft>
                <a:spcPts val="0"/>
              </a:spcAft>
              <a:buClr>
                <a:schemeClr val="dk1"/>
              </a:buClr>
              <a:buSzPts val="2400"/>
              <a:buNone/>
            </a:pPr>
            <a:r>
              <a:rPr lang="en-US" sz="2800"/>
              <a:t>Server</a:t>
            </a:r>
            <a:r>
              <a:rPr lang="en-US" sz="2800"/>
              <a:t> Side</a:t>
            </a:r>
            <a:endParaRPr sz="2591"/>
          </a:p>
          <a:p>
            <a:pPr indent="0" lvl="0" marL="0" marR="0" rtl="0" algn="l">
              <a:lnSpc>
                <a:spcPct val="115000"/>
              </a:lnSpc>
              <a:spcBef>
                <a:spcPts val="1100"/>
              </a:spcBef>
              <a:spcAft>
                <a:spcPts val="0"/>
              </a:spcAft>
              <a:buNone/>
            </a:pPr>
            <a:r>
              <a:rPr lang="en-US" sz="1700"/>
              <a:t>	</a:t>
            </a:r>
            <a:endParaRPr sz="1700"/>
          </a:p>
          <a:p>
            <a:pPr indent="-355600" lvl="0" marL="914400" marR="0" rtl="0" algn="l">
              <a:lnSpc>
                <a:spcPct val="115000"/>
              </a:lnSpc>
              <a:spcBef>
                <a:spcPts val="1100"/>
              </a:spcBef>
              <a:spcAft>
                <a:spcPts val="0"/>
              </a:spcAft>
              <a:buSzPts val="2000"/>
              <a:buChar char="●"/>
            </a:pPr>
            <a:r>
              <a:rPr lang="en-US" sz="2000"/>
              <a:t>Server is a machine that run computer </a:t>
            </a:r>
            <a:r>
              <a:rPr lang="en-US" sz="2000"/>
              <a:t>programs</a:t>
            </a:r>
            <a:r>
              <a:rPr lang="en-US" sz="2000"/>
              <a:t> that it </a:t>
            </a:r>
            <a:r>
              <a:rPr lang="en-US" sz="2000"/>
              <a:t>purpose</a:t>
            </a:r>
            <a:r>
              <a:rPr lang="en-US" sz="2000"/>
              <a:t> is to handle the clients requests and provide the relevant response to each request</a:t>
            </a:r>
            <a:br>
              <a:rPr lang="en-US" sz="2000"/>
            </a:br>
            <a:endParaRPr sz="2000"/>
          </a:p>
          <a:p>
            <a:pPr indent="-355600" lvl="0" marL="914400" marR="0" rtl="0" algn="l">
              <a:lnSpc>
                <a:spcPct val="115000"/>
              </a:lnSpc>
              <a:spcBef>
                <a:spcPts val="0"/>
              </a:spcBef>
              <a:spcAft>
                <a:spcPts val="0"/>
              </a:spcAft>
              <a:buSzPts val="2000"/>
              <a:buChar char="●"/>
            </a:pPr>
            <a:r>
              <a:rPr lang="en-US" sz="2000"/>
              <a:t>Servers contain all the logic that the program need in order to handle the client request and produce the response. In the industry this is called the </a:t>
            </a:r>
            <a:r>
              <a:rPr b="1" lang="en-US" sz="2000"/>
              <a:t>“B</a:t>
            </a:r>
            <a:r>
              <a:rPr b="1" lang="en-US" sz="2000"/>
              <a:t>usiness</a:t>
            </a:r>
            <a:r>
              <a:rPr b="1" lang="en-US" sz="2000"/>
              <a:t> Logic” </a:t>
            </a:r>
            <a:br>
              <a:rPr b="1" lang="en-US" sz="2000"/>
            </a:br>
            <a:endParaRPr b="1" sz="2000"/>
          </a:p>
          <a:p>
            <a:pPr indent="-355600" lvl="0" marL="914400" marR="0" rtl="0" algn="l">
              <a:lnSpc>
                <a:spcPct val="115000"/>
              </a:lnSpc>
              <a:spcBef>
                <a:spcPts val="0"/>
              </a:spcBef>
              <a:spcAft>
                <a:spcPts val="0"/>
              </a:spcAft>
              <a:buSzPts val="2000"/>
              <a:buChar char="●"/>
            </a:pPr>
            <a:r>
              <a:rPr lang="en-US" sz="2000"/>
              <a:t>Servers are also responsible for managing and saving the program data</a:t>
            </a:r>
            <a:br>
              <a:rPr lang="en-US" sz="2000"/>
            </a:br>
            <a:r>
              <a:rPr lang="en-US" sz="2000"/>
              <a:t>In the industry this process is been called </a:t>
            </a:r>
            <a:r>
              <a:rPr b="1" lang="en-US" sz="2000"/>
              <a:t>“Persistency” </a:t>
            </a:r>
            <a:br>
              <a:rPr b="1" lang="en-US" sz="2000"/>
            </a:br>
            <a:endParaRPr b="1" sz="2000"/>
          </a:p>
          <a:p>
            <a:pPr indent="-355600" lvl="0" marL="914400" marR="0" rtl="0" algn="l">
              <a:lnSpc>
                <a:spcPct val="115000"/>
              </a:lnSpc>
              <a:spcBef>
                <a:spcPts val="0"/>
              </a:spcBef>
              <a:spcAft>
                <a:spcPts val="0"/>
              </a:spcAft>
              <a:buSzPts val="2000"/>
              <a:buChar char="●"/>
            </a:pPr>
            <a:r>
              <a:rPr lang="en-US" sz="2000"/>
              <a:t>Because the servers are the machines that should handle all the requests from the clients (the “load”) they should be very strong and be high-performance computers</a:t>
            </a:r>
            <a:br>
              <a:rPr lang="en-US" sz="2000"/>
            </a:br>
            <a:endParaRPr sz="2000"/>
          </a:p>
          <a:p>
            <a:pPr indent="-355600" lvl="0" marL="914400" marR="0" rtl="0" algn="l">
              <a:lnSpc>
                <a:spcPct val="115000"/>
              </a:lnSpc>
              <a:spcBef>
                <a:spcPts val="0"/>
              </a:spcBef>
              <a:spcAft>
                <a:spcPts val="0"/>
              </a:spcAft>
              <a:buSzPts val="2000"/>
              <a:buChar char="●"/>
            </a:pPr>
            <a:r>
              <a:rPr lang="en-US" sz="2000"/>
              <a:t>The more our site needs to support more people meaning our server will need to support more client requests, the more our server computer need to be strong and our programs need to be more efficient </a:t>
            </a:r>
            <a:endParaRPr sz="2000"/>
          </a:p>
          <a:p>
            <a:pPr indent="0" lvl="0" marL="0" marR="0" rtl="0" algn="l">
              <a:lnSpc>
                <a:spcPct val="115000"/>
              </a:lnSpc>
              <a:spcBef>
                <a:spcPts val="1100"/>
              </a:spcBef>
              <a:spcAft>
                <a:spcPts val="1100"/>
              </a:spcAft>
              <a:buNone/>
            </a:pPr>
            <a:r>
              <a:t/>
            </a:r>
            <a:endParaRPr sz="1700"/>
          </a:p>
        </p:txBody>
      </p:sp>
      <p:sp>
        <p:nvSpPr>
          <p:cNvPr id="143" name="Google Shape;143;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44" name="Google Shape;144;p20"/>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idx="1" type="subTitle"/>
          </p:nvPr>
        </p:nvSpPr>
        <p:spPr>
          <a:xfrm>
            <a:off x="382078" y="267843"/>
            <a:ext cx="11162100" cy="6088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sz="3100"/>
              <a:t>Client - Server model </a:t>
            </a:r>
            <a:endParaRPr sz="2891"/>
          </a:p>
          <a:p>
            <a:pPr indent="0" lvl="0" marL="457200" marR="0" rtl="0" algn="l">
              <a:lnSpc>
                <a:spcPct val="115000"/>
              </a:lnSpc>
              <a:spcBef>
                <a:spcPts val="1100"/>
              </a:spcBef>
              <a:spcAft>
                <a:spcPts val="0"/>
              </a:spcAft>
              <a:buNone/>
            </a:pPr>
            <a:r>
              <a:t/>
            </a:r>
            <a:endParaRPr sz="1700"/>
          </a:p>
          <a:p>
            <a:pPr indent="0" lvl="0" marL="0" marR="0" rtl="0" algn="l">
              <a:lnSpc>
                <a:spcPct val="115000"/>
              </a:lnSpc>
              <a:spcBef>
                <a:spcPts val="1100"/>
              </a:spcBef>
              <a:spcAft>
                <a:spcPts val="1100"/>
              </a:spcAft>
              <a:buNone/>
            </a:pPr>
            <a:r>
              <a:t/>
            </a:r>
            <a:endParaRPr sz="1700"/>
          </a:p>
        </p:txBody>
      </p:sp>
      <p:sp>
        <p:nvSpPr>
          <p:cNvPr id="150" name="Google Shape;150;p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51" name="Google Shape;151;p21"/>
          <p:cNvPicPr preferRelativeResize="0"/>
          <p:nvPr/>
        </p:nvPicPr>
        <p:blipFill>
          <a:blip r:embed="rId3">
            <a:alphaModFix/>
          </a:blip>
          <a:stretch>
            <a:fillRect/>
          </a:stretch>
        </p:blipFill>
        <p:spPr>
          <a:xfrm>
            <a:off x="1753388" y="1554274"/>
            <a:ext cx="8685225" cy="3515650"/>
          </a:xfrm>
          <a:prstGeom prst="rect">
            <a:avLst/>
          </a:prstGeom>
          <a:noFill/>
          <a:ln>
            <a:noFill/>
          </a:ln>
        </p:spPr>
      </p:pic>
      <p:pic>
        <p:nvPicPr>
          <p:cNvPr id="152" name="Google Shape;152;p21"/>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